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687" r:id="rId4"/>
    <p:sldMasterId id="2147483692" r:id="rId5"/>
  </p:sldMasterIdLst>
  <p:notesMasterIdLst>
    <p:notesMasterId r:id="rId23"/>
  </p:notesMasterIdLst>
  <p:sldIdLst>
    <p:sldId id="6898" r:id="rId6"/>
    <p:sldId id="6893" r:id="rId7"/>
    <p:sldId id="6884" r:id="rId8"/>
    <p:sldId id="6900" r:id="rId9"/>
    <p:sldId id="6901" r:id="rId10"/>
    <p:sldId id="6902" r:id="rId11"/>
    <p:sldId id="6903" r:id="rId12"/>
    <p:sldId id="6904" r:id="rId13"/>
    <p:sldId id="6905" r:id="rId14"/>
    <p:sldId id="6861" r:id="rId15"/>
    <p:sldId id="6894" r:id="rId16"/>
    <p:sldId id="6897" r:id="rId17"/>
    <p:sldId id="6860" r:id="rId18"/>
    <p:sldId id="6849" r:id="rId19"/>
    <p:sldId id="6848" r:id="rId20"/>
    <p:sldId id="6847" r:id="rId21"/>
    <p:sldId id="2147474831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280B49-4AAD-77F0-449E-BFC1B8248C29}" name="Guest User" initials="GU" userId="S::urn:spo:anon#ed203b444eb31a9147f06985fb759308819de2533e3f13388b52ef8ae01b0224::" providerId="AD"/>
  <p188:author id="{0D97754B-7F71-99FA-17D9-48EF7FD96C0A}" name="Eddie Sawyers" initials="ES" userId="S::eddie.sawyers@workbuzz.com::37a8056f-c502-454f-9d22-3ef67bd0435b" providerId="AD"/>
  <p188:author id="{D31DA377-D62D-D084-0757-1C21887CBDBE}" name="Gary Gould" initials="GG" userId="S::gary.gould@workbuzz.com::a3eb6510-cd9c-4994-876a-c8533b6aa68a" providerId="AD"/>
  <p188:author id="{C5158E87-B6E4-A204-0636-80BF8BB4BD54}" name="Martin Baderko" initials="MB" userId="S::martin.baderko@workbuzz.com::e318f8ba-21a3-494e-afb9-13af5dc21d69" providerId="AD"/>
  <p188:author id="{12B02DBD-0029-E183-6979-CBA8D3127B3C}" name="Stefan Bartsch" initials="SB" userId="S::stefan.bartsch@workbuzz.com::6c90fd92-8715-4ca9-9399-2d8e28d802f2" providerId="AD"/>
  <p188:author id="{628396C0-4486-AED3-2F72-99A6817F73C4}" name="Melisaan Foster" initials="MF" userId="S::melisaan.foster@workbuzz.com::534c647d-9cc0-41de-a215-ab50d8389b9a" providerId="AD"/>
  <p188:author id="{63A216C1-153D-A5CC-CE12-8ABF3E3791F3}" name="Patrick Anderson" initials="PA" userId="S::panderson@therubiconagency.com::1fade0fe-d730-4fdd-9120-b02cec1988f5" providerId="AD"/>
  <p188:author id="{0AE910D3-4B5C-4708-41B0-02685056AD91}" name="Guest User" initials="GU" userId="S::urn:spo:anon#b463f4b5d030bfca8610e6b9a3f6700d66f3be2f0d306bbfd1fc9ce3cd26691d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4E7"/>
    <a:srgbClr val="F67F00"/>
    <a:srgbClr val="3D5E81"/>
    <a:srgbClr val="FFC247"/>
    <a:srgbClr val="DCE0D9"/>
    <a:srgbClr val="8A84E2"/>
    <a:srgbClr val="5F00BA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1640C-C1F9-B47D-688C-AFD76FB3D82C}" v="1" dt="2024-11-04T16:02:35.247"/>
    <p1510:client id="{4106CBE5-C68E-D844-80AB-C0B5628259ED}" v="1" dt="2024-11-04T13:35:05.039"/>
    <p1510:client id="{B8E00FD5-9F45-6118-9CA8-52035299F5BE}" v="12" dt="2024-11-05T11:38:42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26"/>
  </p:normalViewPr>
  <p:slideViewPr>
    <p:cSldViewPr snapToGrid="0">
      <p:cViewPr varScale="1">
        <p:scale>
          <a:sx n="155" d="100"/>
          <a:sy n="15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wis North" userId="S::lewis.north@workbuzz.com::558fec2a-38e2-43f1-b37c-14d37f3ae420" providerId="AD" clId="Web-{B8E00FD5-9F45-6118-9CA8-52035299F5BE}"/>
    <pc:docChg chg="modSld">
      <pc:chgData name="Lewis North" userId="S::lewis.north@workbuzz.com::558fec2a-38e2-43f1-b37c-14d37f3ae420" providerId="AD" clId="Web-{B8E00FD5-9F45-6118-9CA8-52035299F5BE}" dt="2024-11-05T11:38:42.599" v="9"/>
      <pc:docMkLst>
        <pc:docMk/>
      </pc:docMkLst>
      <pc:sldChg chg="addSp delSp modSp">
        <pc:chgData name="Lewis North" userId="S::lewis.north@workbuzz.com::558fec2a-38e2-43f1-b37c-14d37f3ae420" providerId="AD" clId="Web-{B8E00FD5-9F45-6118-9CA8-52035299F5BE}" dt="2024-11-05T11:38:42.599" v="9"/>
        <pc:sldMkLst>
          <pc:docMk/>
          <pc:sldMk cId="826980865" sldId="6902"/>
        </pc:sldMkLst>
        <pc:picChg chg="add del mod">
          <ac:chgData name="Lewis North" userId="S::lewis.north@workbuzz.com::558fec2a-38e2-43f1-b37c-14d37f3ae420" providerId="AD" clId="Web-{B8E00FD5-9F45-6118-9CA8-52035299F5BE}" dt="2024-11-05T11:38:15.599" v="3"/>
          <ac:picMkLst>
            <pc:docMk/>
            <pc:sldMk cId="826980865" sldId="6902"/>
            <ac:picMk id="2" creationId="{CA42D67D-12F5-7531-6246-3AA2CF0D7198}"/>
          </ac:picMkLst>
        </pc:picChg>
        <pc:picChg chg="add mod">
          <ac:chgData name="Lewis North" userId="S::lewis.north@workbuzz.com::558fec2a-38e2-43f1-b37c-14d37f3ae420" providerId="AD" clId="Web-{B8E00FD5-9F45-6118-9CA8-52035299F5BE}" dt="2024-11-05T11:38:40.881" v="8" actId="1076"/>
          <ac:picMkLst>
            <pc:docMk/>
            <pc:sldMk cId="826980865" sldId="6902"/>
            <ac:picMk id="3" creationId="{2EEE2BBE-A827-C769-FD12-303690E66F84}"/>
          </ac:picMkLst>
        </pc:picChg>
        <pc:picChg chg="del mod">
          <ac:chgData name="Lewis North" userId="S::lewis.north@workbuzz.com::558fec2a-38e2-43f1-b37c-14d37f3ae420" providerId="AD" clId="Web-{B8E00FD5-9F45-6118-9CA8-52035299F5BE}" dt="2024-11-05T11:38:42.599" v="9"/>
          <ac:picMkLst>
            <pc:docMk/>
            <pc:sldMk cId="826980865" sldId="6902"/>
            <ac:picMk id="5" creationId="{95EE3164-161C-CABC-2995-5F1539568988}"/>
          </ac:picMkLst>
        </pc:picChg>
      </pc:sldChg>
    </pc:docChg>
  </pc:docChgLst>
  <pc:docChgLst>
    <pc:chgData name="Rebecca Stanley" userId="S::rebecca.stanley@workbuzz.com::bafa6b8f-33ff-4b4c-b51a-0571522f391a" providerId="AD" clId="Web-{15E1640C-C1F9-B47D-688C-AFD76FB3D82C}"/>
    <pc:docChg chg="modSld">
      <pc:chgData name="Rebecca Stanley" userId="S::rebecca.stanley@workbuzz.com::bafa6b8f-33ff-4b4c-b51a-0571522f391a" providerId="AD" clId="Web-{15E1640C-C1F9-B47D-688C-AFD76FB3D82C}" dt="2024-11-04T16:02:35.247" v="0" actId="1076"/>
      <pc:docMkLst>
        <pc:docMk/>
      </pc:docMkLst>
      <pc:sldChg chg="modSp">
        <pc:chgData name="Rebecca Stanley" userId="S::rebecca.stanley@workbuzz.com::bafa6b8f-33ff-4b4c-b51a-0571522f391a" providerId="AD" clId="Web-{15E1640C-C1F9-B47D-688C-AFD76FB3D82C}" dt="2024-11-04T16:02:35.247" v="0" actId="1076"/>
        <pc:sldMkLst>
          <pc:docMk/>
          <pc:sldMk cId="645924452" sldId="6900"/>
        </pc:sldMkLst>
        <pc:picChg chg="mod">
          <ac:chgData name="Rebecca Stanley" userId="S::rebecca.stanley@workbuzz.com::bafa6b8f-33ff-4b4c-b51a-0571522f391a" providerId="AD" clId="Web-{15E1640C-C1F9-B47D-688C-AFD76FB3D82C}" dt="2024-11-04T16:02:35.247" v="0" actId="1076"/>
          <ac:picMkLst>
            <pc:docMk/>
            <pc:sldMk cId="645924452" sldId="6900"/>
            <ac:picMk id="19" creationId="{39D0695C-DC1D-6EC5-8076-42CE43E222BE}"/>
          </ac:picMkLst>
        </pc:picChg>
      </pc:sldChg>
    </pc:docChg>
  </pc:docChgLst>
  <pc:docChgLst>
    <pc:chgData name="Lewis North" userId="558fec2a-38e2-43f1-b37c-14d37f3ae420" providerId="ADAL" clId="{4106CBE5-C68E-D844-80AB-C0B5628259ED}"/>
    <pc:docChg chg="addSld modSld sldOrd">
      <pc:chgData name="Lewis North" userId="558fec2a-38e2-43f1-b37c-14d37f3ae420" providerId="ADAL" clId="{4106CBE5-C68E-D844-80AB-C0B5628259ED}" dt="2024-11-04T13:35:11.913" v="1" actId="20578"/>
      <pc:docMkLst>
        <pc:docMk/>
      </pc:docMkLst>
      <pc:sldChg chg="add ord">
        <pc:chgData name="Lewis North" userId="558fec2a-38e2-43f1-b37c-14d37f3ae420" providerId="ADAL" clId="{4106CBE5-C68E-D844-80AB-C0B5628259ED}" dt="2024-11-04T13:35:11.913" v="1" actId="20578"/>
        <pc:sldMkLst>
          <pc:docMk/>
          <pc:sldMk cId="3711331655" sldId="21474748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C2B4A-7926-6349-8BCE-49ABBDAAD1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C4F8F-622D-AF43-86E8-F366B995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2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C4F8F-622D-AF43-86E8-F366B99570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1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C4F8F-622D-AF43-86E8-F366B99570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3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47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6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C4F8F-622D-AF43-86E8-F366B99570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69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C4F8F-622D-AF43-86E8-F366B99570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7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earing safety vests and helmets&#10;&#10;Description automatically generated">
            <a:extLst>
              <a:ext uri="{FF2B5EF4-FFF2-40B4-BE49-F238E27FC236}">
                <a16:creationId xmlns:a16="http://schemas.microsoft.com/office/drawing/2014/main" id="{A2E73E3D-C418-AFA8-2CB4-96BACDA9C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753" y="841772"/>
            <a:ext cx="3545686" cy="1790700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753" y="2701528"/>
            <a:ext cx="3545686" cy="1241822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241467-A1E6-88F5-9960-2742954854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156" y="277426"/>
            <a:ext cx="1188197" cy="3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342900"/>
            <a:ext cx="3135266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753" y="1543050"/>
            <a:ext cx="3135266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48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yer Perso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A4AF05-91CC-0342-ACEC-09FDA5DF5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541" y="297676"/>
            <a:ext cx="2544111" cy="2543450"/>
          </a:xfrm>
          <a:custGeom>
            <a:avLst/>
            <a:gdLst>
              <a:gd name="connsiteX0" fmla="*/ 3391265 w 6782530"/>
              <a:gd name="connsiteY0" fmla="*/ 0 h 6782533"/>
              <a:gd name="connsiteX1" fmla="*/ 6782530 w 6782530"/>
              <a:gd name="connsiteY1" fmla="*/ 3390644 h 6782533"/>
              <a:gd name="connsiteX2" fmla="*/ 3391265 w 6782530"/>
              <a:gd name="connsiteY2" fmla="*/ 6782533 h 6782533"/>
              <a:gd name="connsiteX3" fmla="*/ 0 w 6782530"/>
              <a:gd name="connsiteY3" fmla="*/ 3390644 h 6782533"/>
              <a:gd name="connsiteX4" fmla="*/ 3391265 w 6782530"/>
              <a:gd name="connsiteY4" fmla="*/ 0 h 67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2530" h="6782533">
                <a:moveTo>
                  <a:pt x="3391265" y="0"/>
                </a:moveTo>
                <a:cubicBezTo>
                  <a:pt x="5264369" y="0"/>
                  <a:pt x="6782530" y="1517195"/>
                  <a:pt x="6782530" y="3390644"/>
                </a:cubicBezTo>
                <a:cubicBezTo>
                  <a:pt x="6782530" y="5265338"/>
                  <a:pt x="5264369" y="6782533"/>
                  <a:pt x="3391265" y="6782533"/>
                </a:cubicBezTo>
                <a:cubicBezTo>
                  <a:pt x="1518161" y="6782533"/>
                  <a:pt x="0" y="5265338"/>
                  <a:pt x="0" y="3390644"/>
                </a:cubicBezTo>
                <a:cubicBezTo>
                  <a:pt x="0" y="1517195"/>
                  <a:pt x="1518161" y="0"/>
                  <a:pt x="339126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900" b="0" i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6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1DEEEDE-3F14-A44E-831F-CE9E60E8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460" y="350618"/>
            <a:ext cx="3086100" cy="273844"/>
          </a:xfrm>
          <a:prstGeom prst="rect">
            <a:avLst/>
          </a:prstGeom>
        </p:spPr>
        <p:txBody>
          <a:bodyPr/>
          <a:lstStyle>
            <a:lvl1pPr algn="l">
              <a:defRPr sz="600" b="0" i="0">
                <a:latin typeface="Calibri" panose="020F0502020204030204" pitchFamily="34" charset="0"/>
              </a:defRPr>
            </a:lvl1pPr>
          </a:lstStyle>
          <a:p>
            <a:endParaRPr lang="en-KR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D59F97-EC6F-9840-AEFB-A4E9D56CDC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289" y="661407"/>
            <a:ext cx="3471862" cy="47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KR"/>
              <a:t>Title Text Point 1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B5A4BF2-2C84-DB48-B215-6D4337A0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289" y="1554735"/>
            <a:ext cx="3965385" cy="2716213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Calibri" panose="020F0502020204030204" pitchFamily="34" charset="0"/>
              </a:defRPr>
            </a:lvl1pPr>
            <a:lvl2pPr>
              <a:defRPr sz="1200" b="0" i="0">
                <a:latin typeface="Calibri" panose="020F0502020204030204" pitchFamily="34" charset="0"/>
              </a:defRPr>
            </a:lvl2pPr>
            <a:lvl3pPr>
              <a:defRPr sz="1100" b="0" i="0">
                <a:latin typeface="Calibri" panose="020F0502020204030204" pitchFamily="34" charset="0"/>
              </a:defRPr>
            </a:lvl3pPr>
            <a:lvl4pPr>
              <a:defRPr sz="1050" b="0" i="0">
                <a:latin typeface="Calibri" panose="020F0502020204030204" pitchFamily="34" charset="0"/>
              </a:defRPr>
            </a:lvl4pPr>
            <a:lvl5pPr>
              <a:defRPr sz="1050" b="0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B258AD3-078B-EC45-A16D-EABC728EA4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0328" y="0"/>
            <a:ext cx="4233672" cy="5143500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B51A7D-546A-B64E-9317-29615AAA3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43300" y="476570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 i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4BB7164-7EE8-0746-8D5B-1BC6EB112748}" type="slidenum">
              <a:rPr lang="en-KR" smtClean="0"/>
              <a:pPr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0339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1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57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9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6C96F0E2-C628-E6B3-6B5E-39E90541A909}"/>
              </a:ext>
            </a:extLst>
          </p:cNvPr>
          <p:cNvSpPr/>
          <p:nvPr userDrawn="1"/>
        </p:nvSpPr>
        <p:spPr>
          <a:xfrm flipH="1">
            <a:off x="0" y="4139921"/>
            <a:ext cx="9144000" cy="1003579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73844"/>
            <a:ext cx="8071597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369219"/>
            <a:ext cx="8071597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973791" cy="273844"/>
          </a:xfrm>
        </p:spPr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1125F2F-B904-BAD4-BD1F-06BC68E93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975" y="4733926"/>
            <a:ext cx="1071567" cy="2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2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9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04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51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46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1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73844"/>
            <a:ext cx="8071597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369219"/>
            <a:ext cx="8071597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2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1282304"/>
            <a:ext cx="80668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753" y="3442098"/>
            <a:ext cx="80668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73844"/>
            <a:ext cx="8071597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753" y="1369219"/>
            <a:ext cx="4071097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4253" y="1369219"/>
            <a:ext cx="4071097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73844"/>
            <a:ext cx="8072788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22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58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405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273844"/>
            <a:ext cx="8071597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8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C60E9-FD2E-10F4-68A2-FBD5DCB2A383}"/>
              </a:ext>
            </a:extLst>
          </p:cNvPr>
          <p:cNvSpPr txBox="1">
            <a:spLocks/>
          </p:cNvSpPr>
          <p:nvPr userDrawn="1"/>
        </p:nvSpPr>
        <p:spPr>
          <a:xfrm>
            <a:off x="443753" y="841772"/>
            <a:ext cx="6858000" cy="17907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Zilla Slab SemiBold" pitchFamily="2" charset="77"/>
                <a:ea typeface="Zilla Slab SemiBold" pitchFamily="2" charset="77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DFE4-B98C-D243-B114-85F4BF5C9A8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D7C1-AA2D-5648-AC35-EF9E51AF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Zilla Slab SemiBold" pitchFamily="2" charset="77"/>
          <a:ea typeface="Zilla Slab SemiBold" pitchFamily="2" charset="77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2DAF1-6A1F-FF4A-AF17-2490ED10E6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995" y="4402016"/>
            <a:ext cx="1485299" cy="343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C42C3-CB91-6F4B-ACFE-B4DB7576C77F}"/>
              </a:ext>
            </a:extLst>
          </p:cNvPr>
          <p:cNvSpPr txBox="1"/>
          <p:nvPr userDrawn="1"/>
        </p:nvSpPr>
        <p:spPr>
          <a:xfrm>
            <a:off x="402547" y="4550603"/>
            <a:ext cx="8330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EA89295-7E20-3244-88D5-E94032984517}" type="slidenum">
              <a:rPr lang="en-US" sz="900" b="1" i="0" smtClean="0">
                <a:solidFill>
                  <a:srgbClr val="414141"/>
                </a:solidFill>
                <a:latin typeface="Montserrat" pitchFamily="2" charset="77"/>
                <a:ea typeface="Zilla Slab" pitchFamily="2" charset="77"/>
              </a:rPr>
              <a:t>‹#›</a:t>
            </a:fld>
            <a:endParaRPr lang="en-US" sz="900" b="1" i="0">
              <a:solidFill>
                <a:srgbClr val="414141"/>
              </a:solidFill>
              <a:latin typeface="Montserrat" pitchFamily="2" charset="77"/>
              <a:ea typeface="Zilla Slab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FD0E8-7B77-3341-8FEF-02270DBA9780}"/>
              </a:ext>
            </a:extLst>
          </p:cNvPr>
          <p:cNvSpPr txBox="1"/>
          <p:nvPr userDrawn="1"/>
        </p:nvSpPr>
        <p:spPr>
          <a:xfrm>
            <a:off x="406704" y="4549675"/>
            <a:ext cx="83397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err="1">
                <a:solidFill>
                  <a:schemeClr val="bg2">
                    <a:lumMod val="90000"/>
                  </a:schemeClr>
                </a:solidFill>
                <a:latin typeface="Zilla Slab" pitchFamily="2" charset="77"/>
                <a:ea typeface="Zilla Slab" pitchFamily="2" charset="77"/>
              </a:rPr>
              <a:t>workbuzz.com</a:t>
            </a:r>
            <a:endParaRPr lang="en-US" sz="825" b="1">
              <a:solidFill>
                <a:schemeClr val="bg2">
                  <a:lumMod val="90000"/>
                </a:schemeClr>
              </a:solidFill>
              <a:latin typeface="Zilla Slab" pitchFamily="2" charset="77"/>
              <a:ea typeface="Zilla Sla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266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8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13.sv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99A19B8-B66F-2351-7E98-023C64BDB4F9}"/>
              </a:ext>
            </a:extLst>
          </p:cNvPr>
          <p:cNvSpPr/>
          <p:nvPr/>
        </p:nvSpPr>
        <p:spPr>
          <a:xfrm>
            <a:off x="551940" y="1591177"/>
            <a:ext cx="1938671" cy="360551"/>
          </a:xfrm>
          <a:custGeom>
            <a:avLst/>
            <a:gdLst/>
            <a:ahLst/>
            <a:cxnLst/>
            <a:rect l="l" t="t" r="r" b="b"/>
            <a:pathLst>
              <a:path w="4213887" h="791871">
                <a:moveTo>
                  <a:pt x="0" y="0"/>
                </a:moveTo>
                <a:lnTo>
                  <a:pt x="4213887" y="0"/>
                </a:lnTo>
                <a:lnTo>
                  <a:pt x="4213887" y="791870"/>
                </a:lnTo>
                <a:lnTo>
                  <a:pt x="0" y="791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" b="-451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63028-5202-D4DB-4617-8362EF11B688}"/>
              </a:ext>
            </a:extLst>
          </p:cNvPr>
          <p:cNvSpPr txBox="1"/>
          <p:nvPr/>
        </p:nvSpPr>
        <p:spPr>
          <a:xfrm>
            <a:off x="557115" y="2142373"/>
            <a:ext cx="392159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3D5A80"/>
                </a:solidFill>
                <a:latin typeface="Montserrat Bold"/>
                <a:sym typeface="Montserrat Bold"/>
              </a:rPr>
              <a:t>New Service Tiers &amp; </a:t>
            </a:r>
            <a:r>
              <a:rPr lang="en-US" sz="2800" b="1">
                <a:solidFill>
                  <a:srgbClr val="F67F00"/>
                </a:solidFill>
                <a:latin typeface="Montserrat Bold"/>
                <a:sym typeface="Montserrat Bold"/>
              </a:rPr>
              <a:t>People Science AI</a:t>
            </a:r>
            <a:endParaRPr lang="en-US" sz="4050">
              <a:solidFill>
                <a:srgbClr val="F67F00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9B03F636-1C41-DC1C-A85D-CF8255C91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5162" y="864997"/>
            <a:ext cx="3406337" cy="3410805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38C882E-A8EB-BD4B-3776-253F1A3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</a:t>
            </a:fld>
            <a:r>
              <a:rPr lang="en-US" sz="700">
                <a:solidFill>
                  <a:prstClr val="black">
                    <a:tint val="75000"/>
                  </a:prstClr>
                </a:solidFill>
                <a:latin typeface="Calibri"/>
              </a:rPr>
              <a:t>  |  © 2024 WorkBuzz</a:t>
            </a:r>
          </a:p>
        </p:txBody>
      </p:sp>
    </p:spTree>
    <p:extLst>
      <p:ext uri="{BB962C8B-B14F-4D97-AF65-F5344CB8AC3E}">
        <p14:creationId xmlns:p14="http://schemas.microsoft.com/office/powerpoint/2010/main" val="2068423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58A1493D-B480-6249-F234-E53A9845D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392" y="1285717"/>
            <a:ext cx="8603977" cy="3277467"/>
          </a:xfrm>
          <a:custGeom>
            <a:avLst/>
            <a:gdLst/>
            <a:ahLst/>
            <a:cxnLst/>
            <a:rect l="l" t="t" r="r" b="b"/>
            <a:pathLst>
              <a:path w="13779426" h="6706988">
                <a:moveTo>
                  <a:pt x="13654965" y="6706988"/>
                </a:moveTo>
                <a:lnTo>
                  <a:pt x="124460" y="6706988"/>
                </a:lnTo>
                <a:cubicBezTo>
                  <a:pt x="55880" y="6706988"/>
                  <a:pt x="0" y="6651108"/>
                  <a:pt x="0" y="658252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654965" y="0"/>
                </a:lnTo>
                <a:cubicBezTo>
                  <a:pt x="13723545" y="0"/>
                  <a:pt x="13779426" y="55880"/>
                  <a:pt x="13779426" y="124460"/>
                </a:cubicBezTo>
                <a:lnTo>
                  <a:pt x="13779426" y="6582528"/>
                </a:lnTo>
                <a:cubicBezTo>
                  <a:pt x="13779426" y="6651108"/>
                  <a:pt x="13723545" y="6706988"/>
                  <a:pt x="13654965" y="670698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ubtitle 7">
            <a:extLst>
              <a:ext uri="{FF2B5EF4-FFF2-40B4-BE49-F238E27FC236}">
                <a16:creationId xmlns:a16="http://schemas.microsoft.com/office/drawing/2014/main" id="{4D20F159-E56A-77CB-A205-0EA862DCBC0A}"/>
              </a:ext>
            </a:extLst>
          </p:cNvPr>
          <p:cNvSpPr txBox="1">
            <a:spLocks/>
          </p:cNvSpPr>
          <p:nvPr/>
        </p:nvSpPr>
        <p:spPr>
          <a:xfrm>
            <a:off x="289825" y="589806"/>
            <a:ext cx="4072484" cy="8614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1200">
                <a:solidFill>
                  <a:schemeClr val="bg1"/>
                </a:solidFill>
                <a:latin typeface="Montserrat"/>
              </a:rPr>
              <a:t>Plans to suit different sizes of businesses based on their employee engagement journey. 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90229-6C12-D37F-91A1-69EDE21FEB01}"/>
              </a:ext>
            </a:extLst>
          </p:cNvPr>
          <p:cNvSpPr txBox="1"/>
          <p:nvPr/>
        </p:nvSpPr>
        <p:spPr>
          <a:xfrm>
            <a:off x="3267667" y="1912723"/>
            <a:ext cx="2502285" cy="301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10000"/>
              </a:lnSpc>
              <a:spcAft>
                <a:spcPts val="600"/>
              </a:spcAft>
            </a:pPr>
            <a:r>
              <a:rPr lang="en-GB" b="1" i="0">
                <a:solidFill>
                  <a:schemeClr val="tx2"/>
                </a:solidFill>
                <a:effectLst/>
                <a:latin typeface="Zilla Slab" pitchFamily="2" charset="77"/>
              </a:rPr>
              <a:t>WorkBuzz Plus</a:t>
            </a:r>
          </a:p>
          <a:p>
            <a:pPr algn="l" fontAlgn="base">
              <a:lnSpc>
                <a:spcPct val="110000"/>
              </a:lnSpc>
              <a:spcAft>
                <a:spcPts val="200"/>
              </a:spcAft>
            </a:pPr>
            <a:r>
              <a:rPr lang="en-GB" sz="1100" b="1" i="0">
                <a:effectLst/>
                <a:latin typeface="Montserrat" pitchFamily="2" charset="77"/>
              </a:rPr>
              <a:t>Designed for:</a:t>
            </a:r>
            <a:endParaRPr lang="en-GB" sz="1100">
              <a:latin typeface="Montserrat" pitchFamily="2" charset="77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050" b="0" i="0">
                <a:solidFill>
                  <a:schemeClr val="tx2"/>
                </a:solidFill>
                <a:effectLst/>
                <a:latin typeface="Montserrat" pitchFamily="2" charset="77"/>
              </a:rPr>
              <a:t>Organisations ready to take employee engagement to the next level.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050" b="0" i="0">
                <a:effectLst/>
                <a:latin typeface="Montserrat" pitchFamily="2" charset="77"/>
              </a:rPr>
              <a:t>Receive dedicated support from your Customer Success Manager, run surveys in multiple languages, and use AI-powered text analytics to explore open comments in more depth.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200" b="0" i="0">
              <a:effectLst/>
              <a:latin typeface="Montserrat" pitchFamily="2" charset="77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200" b="0" i="0">
              <a:effectLst/>
              <a:latin typeface="Montserra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A7CE83-834B-930A-0889-A5A7658FF26E}"/>
              </a:ext>
            </a:extLst>
          </p:cNvPr>
          <p:cNvSpPr/>
          <p:nvPr/>
        </p:nvSpPr>
        <p:spPr>
          <a:xfrm>
            <a:off x="363338" y="1725662"/>
            <a:ext cx="3269548" cy="2662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6604" dir="2700000" algn="tl" rotWithShape="0">
              <a:prstClr val="black">
                <a:alpha val="821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4FD278-0093-4881-8065-DE00FADC9422}"/>
              </a:ext>
            </a:extLst>
          </p:cNvPr>
          <p:cNvSpPr/>
          <p:nvPr/>
        </p:nvSpPr>
        <p:spPr>
          <a:xfrm>
            <a:off x="3173150" y="1725663"/>
            <a:ext cx="3269548" cy="26628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6604" dir="2700000" algn="tl" rotWithShape="0">
              <a:prstClr val="black">
                <a:alpha val="821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789997-7180-FAE4-F710-E127CEC1A78B}"/>
              </a:ext>
            </a:extLst>
          </p:cNvPr>
          <p:cNvSpPr/>
          <p:nvPr/>
        </p:nvSpPr>
        <p:spPr>
          <a:xfrm>
            <a:off x="5970850" y="1725663"/>
            <a:ext cx="2809812" cy="26628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6604" dir="2700000" algn="tl" rotWithShape="0">
              <a:prstClr val="black">
                <a:alpha val="821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-side Corner of Rectangle 20">
            <a:extLst>
              <a:ext uri="{FF2B5EF4-FFF2-40B4-BE49-F238E27FC236}">
                <a16:creationId xmlns:a16="http://schemas.microsoft.com/office/drawing/2014/main" id="{00DF6EB7-F297-DFF8-4D9F-EE51D37EFA88}"/>
              </a:ext>
            </a:extLst>
          </p:cNvPr>
          <p:cNvSpPr/>
          <p:nvPr/>
        </p:nvSpPr>
        <p:spPr>
          <a:xfrm>
            <a:off x="363338" y="1425258"/>
            <a:ext cx="2797456" cy="344042"/>
          </a:xfrm>
          <a:prstGeom prst="round2SameRect">
            <a:avLst/>
          </a:prstGeom>
          <a:solidFill>
            <a:srgbClr val="BDD4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C247"/>
              </a:solidFill>
              <a:ea typeface="Calibri"/>
              <a:cs typeface="Calibri"/>
            </a:endParaRPr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07BF65EB-C5BE-BB51-C926-0C7680A5AEE2}"/>
              </a:ext>
            </a:extLst>
          </p:cNvPr>
          <p:cNvSpPr/>
          <p:nvPr/>
        </p:nvSpPr>
        <p:spPr>
          <a:xfrm>
            <a:off x="3173150" y="1425258"/>
            <a:ext cx="2797456" cy="344042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6E5D4ACB-0C99-2097-52BC-1CFA80717CEE}"/>
              </a:ext>
            </a:extLst>
          </p:cNvPr>
          <p:cNvSpPr/>
          <p:nvPr/>
        </p:nvSpPr>
        <p:spPr>
          <a:xfrm>
            <a:off x="5983206" y="1425258"/>
            <a:ext cx="2797456" cy="344042"/>
          </a:xfrm>
          <a:prstGeom prst="round2SameRect">
            <a:avLst/>
          </a:prstGeom>
          <a:solidFill>
            <a:srgbClr val="3D5E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8A84E2"/>
              </a:solidFill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EF0681-C78A-0563-5A7C-45C848886803}"/>
              </a:ext>
            </a:extLst>
          </p:cNvPr>
          <p:cNvSpPr txBox="1"/>
          <p:nvPr/>
        </p:nvSpPr>
        <p:spPr>
          <a:xfrm>
            <a:off x="3267666" y="1454314"/>
            <a:ext cx="2605026" cy="2760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fontAlgn="base">
              <a:lnSpc>
                <a:spcPct val="110000"/>
              </a:lnSpc>
              <a:spcAft>
                <a:spcPts val="1800"/>
              </a:spcAft>
            </a:pPr>
            <a:r>
              <a:rPr lang="en-GB" sz="1400" b="1" i="0">
                <a:solidFill>
                  <a:schemeClr val="bg1"/>
                </a:solidFill>
                <a:effectLst/>
                <a:latin typeface="Montserrat"/>
              </a:rPr>
              <a:t>Grow</a:t>
            </a:r>
            <a:endParaRPr lang="en-GB" sz="1600" b="1" i="0">
              <a:solidFill>
                <a:schemeClr val="bg1"/>
              </a:solidFill>
              <a:effectLst/>
              <a:latin typeface="Montserrat"/>
            </a:endParaRPr>
          </a:p>
          <a:p>
            <a:pPr algn="l"/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Your upgraded toolkit for richer insights and more impactful, actionable employee feedback.</a:t>
            </a:r>
            <a:br>
              <a:rPr lang="en-GB" sz="1100" b="0" i="0">
                <a:effectLst/>
                <a:latin typeface="Montserrat" pitchFamily="2" charset="77"/>
              </a:rPr>
            </a:br>
            <a:br>
              <a:rPr lang="en-GB" sz="1100" b="1" i="0">
                <a:effectLst/>
                <a:latin typeface="Montserrat" pitchFamily="2" charset="77"/>
              </a:rPr>
            </a:br>
            <a:endParaRPr lang="en-GB" sz="1100" b="1" i="0">
              <a:solidFill>
                <a:schemeClr val="tx1">
                  <a:lumMod val="50000"/>
                </a:schemeClr>
              </a:solidFill>
              <a:effectLst/>
              <a:latin typeface="Montserrat" pitchFamily="2" charset="77"/>
            </a:endParaRPr>
          </a:p>
          <a:p>
            <a:pPr algn="l"/>
            <a:r>
              <a:rPr lang="en-GB" sz="1100" b="1" i="0">
                <a:solidFill>
                  <a:schemeClr val="tx1">
                    <a:lumMod val="49000"/>
                  </a:schemeClr>
                </a:solidFill>
                <a:effectLst/>
                <a:latin typeface="Montserrat"/>
              </a:rPr>
              <a:t>Key features: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Montserrat"/>
              </a:rPr>
              <a:t>Everything from Foundation +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Montserrat"/>
              </a:rPr>
              <a:t>Onboarding &amp; Exit Surveys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Multi language surveys </a:t>
            </a:r>
            <a:endParaRPr lang="en-GB" sz="1100" b="0" i="0">
              <a:solidFill>
                <a:srgbClr val="000000"/>
              </a:solidFill>
              <a:effectLst/>
              <a:latin typeface="Montserra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Montserrat"/>
              </a:rPr>
              <a:t>Automated Action Planning with Focus Areas and task management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Montserrat"/>
              </a:rPr>
              <a:t>SFTP</a:t>
            </a:r>
            <a:endParaRPr lang="en-GB" sz="1200" b="0" i="0">
              <a:effectLst/>
              <a:latin typeface="Montserr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8BC5A1-87BB-5FF2-E248-7497B000B1E0}"/>
              </a:ext>
            </a:extLst>
          </p:cNvPr>
          <p:cNvSpPr txBox="1"/>
          <p:nvPr/>
        </p:nvSpPr>
        <p:spPr>
          <a:xfrm>
            <a:off x="6059296" y="1447843"/>
            <a:ext cx="2410707" cy="2760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10000"/>
              </a:lnSpc>
              <a:spcAft>
                <a:spcPts val="1800"/>
              </a:spcAft>
            </a:pPr>
            <a:r>
              <a:rPr lang="en-GB" sz="1400" b="1" i="0">
                <a:solidFill>
                  <a:schemeClr val="bg1"/>
                </a:solidFill>
                <a:effectLst/>
                <a:latin typeface="Montserrat"/>
              </a:rPr>
              <a:t>Adva</a:t>
            </a:r>
            <a:r>
              <a:rPr lang="en-GB" sz="1400" b="1">
                <a:solidFill>
                  <a:schemeClr val="bg1"/>
                </a:solidFill>
                <a:latin typeface="Montserrat"/>
              </a:rPr>
              <a:t>nced </a:t>
            </a:r>
            <a:endParaRPr lang="en-GB" sz="1400" b="1" i="0">
              <a:solidFill>
                <a:schemeClr val="bg1"/>
              </a:solidFill>
              <a:effectLst/>
              <a:latin typeface="Montserrat"/>
            </a:endParaRPr>
          </a:p>
          <a:p>
            <a:pPr algn="l"/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Montserrat"/>
              </a:rPr>
              <a:t>Harness the power of AI to accelerate decision-making and unlock deeper employee insights.</a:t>
            </a:r>
            <a:br>
              <a:rPr lang="en-GB" sz="1100" b="0" i="0">
                <a:effectLst/>
                <a:highlight>
                  <a:srgbClr val="FFFFFF"/>
                </a:highlight>
                <a:latin typeface="Montserrat" pitchFamily="2" charset="77"/>
              </a:rPr>
            </a:br>
            <a:br>
              <a:rPr lang="en-GB" sz="1100" b="0" i="0">
                <a:effectLst/>
                <a:highlight>
                  <a:srgbClr val="FFFFFF"/>
                </a:highlight>
                <a:latin typeface="Montserrat" pitchFamily="2" charset="77"/>
              </a:rPr>
            </a:br>
            <a:r>
              <a:rPr lang="en-GB" sz="1100" b="1" i="0">
                <a:solidFill>
                  <a:schemeClr val="tx1">
                    <a:lumMod val="49000"/>
                  </a:schemeClr>
                </a:solidFill>
                <a:effectLst/>
                <a:highlight>
                  <a:srgbClr val="FFFFFF"/>
                </a:highlight>
                <a:latin typeface="Montserrat"/>
              </a:rPr>
              <a:t>Key features: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Everything from </a:t>
            </a:r>
            <a:r>
              <a:rPr lang="en-GB" sz="1100">
                <a:solidFill>
                  <a:srgbClr val="000000"/>
                </a:solidFill>
                <a:highlight>
                  <a:srgbClr val="FFFFFF"/>
                </a:highlight>
                <a:latin typeface="Montserrat"/>
              </a:rPr>
              <a:t>Grow</a:t>
            </a: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 +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Multi language reports dashboards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People Science AI Summaries - Executive &amp; Department Level 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/>
              </a:rPr>
              <a:t>Open API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7A5C89-1766-B705-4522-39972C9AEB14}"/>
              </a:ext>
            </a:extLst>
          </p:cNvPr>
          <p:cNvSpPr txBox="1"/>
          <p:nvPr/>
        </p:nvSpPr>
        <p:spPr>
          <a:xfrm>
            <a:off x="448341" y="1451250"/>
            <a:ext cx="2511555" cy="27607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l" fontAlgn="base">
              <a:lnSpc>
                <a:spcPct val="110000"/>
              </a:lnSpc>
              <a:spcAft>
                <a:spcPts val="1800"/>
              </a:spcAft>
            </a:pPr>
            <a:r>
              <a:rPr lang="en-GB" sz="1400" b="1" i="0">
                <a:solidFill>
                  <a:srgbClr val="3D5E81"/>
                </a:solidFill>
                <a:effectLst/>
                <a:latin typeface="Montserrat"/>
              </a:rPr>
              <a:t>Foundation</a:t>
            </a:r>
          </a:p>
          <a:p>
            <a:pPr algn="l"/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Everything you need to kick start meaningful employee feedback and begin your listening journey. </a:t>
            </a:r>
            <a:br>
              <a:rPr lang="en-GB" sz="1100" b="1" i="0">
                <a:effectLst/>
                <a:latin typeface="Montserrat" pitchFamily="2" charset="77"/>
              </a:rPr>
            </a:br>
            <a:br>
              <a:rPr lang="en-GB" sz="1100" b="1" i="0">
                <a:effectLst/>
                <a:latin typeface="Montserrat" pitchFamily="2" charset="77"/>
              </a:rPr>
            </a:br>
            <a:r>
              <a:rPr lang="en-GB" sz="1100" b="1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Key features: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Unlimited surveys - Annual, pulse and </a:t>
            </a:r>
            <a:r>
              <a:rPr lang="en-GB" sz="1100">
                <a:solidFill>
                  <a:schemeClr val="tx1">
                    <a:lumMod val="50000"/>
                  </a:schemeClr>
                </a:solidFill>
                <a:latin typeface="Montserrat"/>
              </a:rPr>
              <a:t>on demand polls </a:t>
            </a:r>
            <a:endParaRPr lang="en-GB" sz="1100" b="0" i="0">
              <a:solidFill>
                <a:schemeClr val="tx1">
                  <a:lumMod val="50000"/>
                </a:schemeClr>
              </a:solidFill>
              <a:effectLst/>
              <a:latin typeface="Montserra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Customisable questions and best practice templates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In-depth reporting and insights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chemeClr val="tx1">
                    <a:lumMod val="50000"/>
                  </a:schemeClr>
                </a:solidFill>
                <a:effectLst/>
                <a:latin typeface="Montserrat"/>
              </a:rPr>
              <a:t>Education &amp; Guidance 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1B27017-FA01-AF80-1A8C-5DBD929F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 smtClean="0"/>
              <a:pPr algn="l"/>
              <a:t>10</a:t>
            </a:fld>
            <a:r>
              <a:rPr lang="en-US" sz="700"/>
              <a:t>  |  © 2024 WorkBuzz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16457-0AE2-4488-6C17-1D93533B4B2B}"/>
              </a:ext>
            </a:extLst>
          </p:cNvPr>
          <p:cNvSpPr txBox="1"/>
          <p:nvPr/>
        </p:nvSpPr>
        <p:spPr>
          <a:xfrm>
            <a:off x="289826" y="218863"/>
            <a:ext cx="83305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b="1">
                <a:solidFill>
                  <a:prstClr val="white"/>
                </a:solidFill>
                <a:latin typeface="Montserrat Bold"/>
                <a:cs typeface="Open Sans ExtraBold"/>
              </a:rPr>
              <a:t>Plans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E8C698A-AC83-A00E-65D7-7C70ACC84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6692" y="219092"/>
            <a:ext cx="1614484" cy="2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6BAD27F-BD91-6981-DFB9-32B1DABB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6692" y="219092"/>
            <a:ext cx="1614484" cy="206773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8178E05-0F37-1216-6F39-A08E416C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11</a:t>
            </a:fld>
            <a:r>
              <a:rPr lang="en-US" sz="700">
                <a:solidFill>
                  <a:prstClr val="black">
                    <a:tint val="75000"/>
                  </a:prstClr>
                </a:solidFill>
                <a:latin typeface="Calibri"/>
              </a:rPr>
              <a:t>  |  © 2024 WorkBuzz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955DA-1D75-566D-7F3D-5D0278140F97}"/>
              </a:ext>
            </a:extLst>
          </p:cNvPr>
          <p:cNvSpPr txBox="1"/>
          <p:nvPr/>
        </p:nvSpPr>
        <p:spPr>
          <a:xfrm>
            <a:off x="289826" y="218863"/>
            <a:ext cx="83305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b="1">
                <a:solidFill>
                  <a:prstClr val="white"/>
                </a:solidFill>
                <a:latin typeface="Montserrat Bold"/>
                <a:cs typeface="Open Sans ExtraBold"/>
              </a:rPr>
              <a:t>New UK Pricing</a:t>
            </a:r>
            <a:endParaRPr lang="en-US" sz="900">
              <a:solidFill>
                <a:prstClr val="white"/>
              </a:solidFill>
              <a:latin typeface="Montserrat Bold"/>
            </a:endParaRPr>
          </a:p>
        </p:txBody>
      </p:sp>
      <p:pic>
        <p:nvPicPr>
          <p:cNvPr id="196" name="Graphic 195">
            <a:extLst>
              <a:ext uri="{FF2B5EF4-FFF2-40B4-BE49-F238E27FC236}">
                <a16:creationId xmlns:a16="http://schemas.microsoft.com/office/drawing/2014/main" id="{2EEBBF46-F931-EC0C-B948-092624D9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7604214"/>
            <a:ext cx="119027" cy="119027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4EE0733E-7B96-62DF-7CD9-2A75897CB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160" y="7954228"/>
            <a:ext cx="119027" cy="119027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FE28EFC2-1B2F-3689-24AE-A13E31962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8280080"/>
            <a:ext cx="119027" cy="119027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D25C1203-4DA7-2021-3068-851F8E6D2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8847" y="9002307"/>
            <a:ext cx="119027" cy="1190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D9F44A-01D3-7FCB-58EA-53CD1B396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8847" y="9375739"/>
            <a:ext cx="119027" cy="1190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4D6B08-4120-33EA-B869-9B4BBDA8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8614258"/>
            <a:ext cx="119027" cy="119027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DA2EBA5-8BBA-E042-0E3E-D573010A0ADC}"/>
              </a:ext>
            </a:extLst>
          </p:cNvPr>
          <p:cNvGrpSpPr/>
          <p:nvPr/>
        </p:nvGrpSpPr>
        <p:grpSpPr>
          <a:xfrm>
            <a:off x="288175" y="1285717"/>
            <a:ext cx="8603977" cy="3277467"/>
            <a:chOff x="0" y="0"/>
            <a:chExt cx="13779426" cy="67069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0DDC1C-2A7C-761A-4B91-F47384ECB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3779426" cy="6706988"/>
            </a:xfrm>
            <a:custGeom>
              <a:avLst/>
              <a:gdLst/>
              <a:ahLst/>
              <a:cxnLst/>
              <a:rect l="l" t="t" r="r" b="b"/>
              <a:pathLst>
                <a:path w="13779426" h="6706988">
                  <a:moveTo>
                    <a:pt x="13654965" y="6706988"/>
                  </a:moveTo>
                  <a:lnTo>
                    <a:pt x="124460" y="6706988"/>
                  </a:lnTo>
                  <a:cubicBezTo>
                    <a:pt x="55880" y="6706988"/>
                    <a:pt x="0" y="6651108"/>
                    <a:pt x="0" y="65825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54965" y="0"/>
                  </a:lnTo>
                  <a:cubicBezTo>
                    <a:pt x="13723545" y="0"/>
                    <a:pt x="13779426" y="55880"/>
                    <a:pt x="13779426" y="124460"/>
                  </a:cubicBezTo>
                  <a:lnTo>
                    <a:pt x="13779426" y="6582528"/>
                  </a:lnTo>
                  <a:cubicBezTo>
                    <a:pt x="13779426" y="6651108"/>
                    <a:pt x="13723545" y="6706988"/>
                    <a:pt x="13654965" y="67069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5C90F652-9AF7-C8A4-A66D-1A7F7ADF687D}"/>
              </a:ext>
            </a:extLst>
          </p:cNvPr>
          <p:cNvGraphicFramePr>
            <a:graphicFrameLocks noGrp="1"/>
          </p:cNvGraphicFramePr>
          <p:nvPr/>
        </p:nvGraphicFramePr>
        <p:xfrm>
          <a:off x="533901" y="1466349"/>
          <a:ext cx="7973400" cy="29228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53928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  <a:gridCol w="1175859">
                  <a:extLst>
                    <a:ext uri="{9D8B030D-6E8A-4147-A177-3AD203B41FA5}">
                      <a16:colId xmlns:a16="http://schemas.microsoft.com/office/drawing/2014/main" val="1820915448"/>
                    </a:ext>
                  </a:extLst>
                </a:gridCol>
                <a:gridCol w="1162025">
                  <a:extLst>
                    <a:ext uri="{9D8B030D-6E8A-4147-A177-3AD203B41FA5}">
                      <a16:colId xmlns:a16="http://schemas.microsoft.com/office/drawing/2014/main" val="844575584"/>
                    </a:ext>
                  </a:extLst>
                </a:gridCol>
                <a:gridCol w="1281588">
                  <a:extLst>
                    <a:ext uri="{9D8B030D-6E8A-4147-A177-3AD203B41FA5}">
                      <a16:colId xmlns:a16="http://schemas.microsoft.com/office/drawing/2014/main" val="3878437180"/>
                    </a:ext>
                  </a:extLst>
                </a:gridCol>
              </a:tblGrid>
              <a:tr h="25589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solidFill>
                            <a:srgbClr val="3D5E81"/>
                          </a:solidFill>
                          <a:latin typeface="Montserrat"/>
                        </a:rPr>
                        <a:t>Foundation</a:t>
                      </a:r>
                    </a:p>
                  </a:txBody>
                  <a:tcPr marL="28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   Grow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7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Advanced 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367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Minimum Fee</a:t>
                      </a:r>
                      <a:endParaRPr lang="en-US" sz="1200" b="0"/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£3,999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1" i="0" u="none" strike="noStrike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£5,999</a:t>
                      </a:r>
                      <a:endParaRPr lang="en-US" sz="1200" b="1"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1" i="0" u="none" strike="noStrike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£8,999</a:t>
                      </a:r>
                      <a:endParaRPr lang="en-US" sz="1200" b="1"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No. Of employees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£3,999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£5,999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£8,999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£8,199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£10,499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£13,821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£12,699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£15,499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£19,371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1000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£19,699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£23,999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£29,696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£30,199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£38,999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£50,996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671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5000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£42,699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£61,499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£80,996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3449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10000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£62,699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£86,499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£112,246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5351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39871"/>
                  </a:ext>
                </a:extLst>
              </a:tr>
            </a:tbl>
          </a:graphicData>
        </a:graphic>
      </p:graphicFrame>
      <p:sp>
        <p:nvSpPr>
          <p:cNvPr id="208" name="TextBox 207">
            <a:extLst>
              <a:ext uri="{FF2B5EF4-FFF2-40B4-BE49-F238E27FC236}">
                <a16:creationId xmlns:a16="http://schemas.microsoft.com/office/drawing/2014/main" id="{6EAE06E0-1AE7-3358-79FB-B0C96339A0DA}"/>
              </a:ext>
            </a:extLst>
          </p:cNvPr>
          <p:cNvSpPr txBox="1"/>
          <p:nvPr/>
        </p:nvSpPr>
        <p:spPr>
          <a:xfrm>
            <a:off x="532768" y="1468440"/>
            <a:ext cx="11096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sz="1000" b="1">
                <a:solidFill>
                  <a:srgbClr val="3D5E81"/>
                </a:solidFill>
                <a:latin typeface="Montserrat Bold"/>
                <a:cs typeface="Open Sans ExtraBold"/>
              </a:rPr>
              <a:t>Pricing Table</a:t>
            </a:r>
            <a:endParaRPr lang="en-US" sz="1000" b="1">
              <a:solidFill>
                <a:srgbClr val="3D5E8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14459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6BAD27F-BD91-6981-DFB9-32B1DABB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6692" y="219092"/>
            <a:ext cx="1614484" cy="206773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8178E05-0F37-1216-6F39-A08E416C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12</a:t>
            </a:fld>
            <a:r>
              <a:rPr lang="en-US" sz="700">
                <a:solidFill>
                  <a:prstClr val="black">
                    <a:tint val="75000"/>
                  </a:prstClr>
                </a:solidFill>
                <a:latin typeface="Calibri"/>
              </a:rPr>
              <a:t>  |  © 2024 WorkBuzz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955DA-1D75-566D-7F3D-5D0278140F97}"/>
              </a:ext>
            </a:extLst>
          </p:cNvPr>
          <p:cNvSpPr txBox="1"/>
          <p:nvPr/>
        </p:nvSpPr>
        <p:spPr>
          <a:xfrm>
            <a:off x="289826" y="218863"/>
            <a:ext cx="83305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b="1">
                <a:solidFill>
                  <a:prstClr val="white"/>
                </a:solidFill>
                <a:latin typeface="Montserrat Bold"/>
                <a:cs typeface="Open Sans ExtraBold"/>
              </a:rPr>
              <a:t>New US Pricing</a:t>
            </a:r>
            <a:endParaRPr lang="en-US" sz="900">
              <a:solidFill>
                <a:prstClr val="white"/>
              </a:solidFill>
              <a:latin typeface="Montserrat Bold"/>
            </a:endParaRPr>
          </a:p>
        </p:txBody>
      </p:sp>
      <p:pic>
        <p:nvPicPr>
          <p:cNvPr id="196" name="Graphic 195">
            <a:extLst>
              <a:ext uri="{FF2B5EF4-FFF2-40B4-BE49-F238E27FC236}">
                <a16:creationId xmlns:a16="http://schemas.microsoft.com/office/drawing/2014/main" id="{2EEBBF46-F931-EC0C-B948-092624D9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7604214"/>
            <a:ext cx="119027" cy="119027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4EE0733E-7B96-62DF-7CD9-2A75897CB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160" y="7954228"/>
            <a:ext cx="119027" cy="119027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FE28EFC2-1B2F-3689-24AE-A13E31962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8280080"/>
            <a:ext cx="119027" cy="119027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D25C1203-4DA7-2021-3068-851F8E6D2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8847" y="9002307"/>
            <a:ext cx="119027" cy="1190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D9F44A-01D3-7FCB-58EA-53CD1B396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8847" y="9375739"/>
            <a:ext cx="119027" cy="1190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4D6B08-4120-33EA-B869-9B4BBDA8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1842" y="8614258"/>
            <a:ext cx="119027" cy="119027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DA2EBA5-8BBA-E042-0E3E-D573010A0ADC}"/>
              </a:ext>
            </a:extLst>
          </p:cNvPr>
          <p:cNvGrpSpPr/>
          <p:nvPr/>
        </p:nvGrpSpPr>
        <p:grpSpPr>
          <a:xfrm>
            <a:off x="288175" y="1285717"/>
            <a:ext cx="8603977" cy="3277467"/>
            <a:chOff x="0" y="0"/>
            <a:chExt cx="13779426" cy="67069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0DDC1C-2A7C-761A-4B91-F47384ECB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3779426" cy="6706988"/>
            </a:xfrm>
            <a:custGeom>
              <a:avLst/>
              <a:gdLst/>
              <a:ahLst/>
              <a:cxnLst/>
              <a:rect l="l" t="t" r="r" b="b"/>
              <a:pathLst>
                <a:path w="13779426" h="6706988">
                  <a:moveTo>
                    <a:pt x="13654965" y="6706988"/>
                  </a:moveTo>
                  <a:lnTo>
                    <a:pt x="124460" y="6706988"/>
                  </a:lnTo>
                  <a:cubicBezTo>
                    <a:pt x="55880" y="6706988"/>
                    <a:pt x="0" y="6651108"/>
                    <a:pt x="0" y="65825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54965" y="0"/>
                  </a:lnTo>
                  <a:cubicBezTo>
                    <a:pt x="13723545" y="0"/>
                    <a:pt x="13779426" y="55880"/>
                    <a:pt x="13779426" y="124460"/>
                  </a:cubicBezTo>
                  <a:lnTo>
                    <a:pt x="13779426" y="6582528"/>
                  </a:lnTo>
                  <a:cubicBezTo>
                    <a:pt x="13779426" y="6651108"/>
                    <a:pt x="13723545" y="6706988"/>
                    <a:pt x="13654965" y="67069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5C90F652-9AF7-C8A4-A66D-1A7F7ADF6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17994"/>
              </p:ext>
            </p:extLst>
          </p:nvPr>
        </p:nvGraphicFramePr>
        <p:xfrm>
          <a:off x="533901" y="1466349"/>
          <a:ext cx="7973400" cy="29091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53928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  <a:gridCol w="1175859">
                  <a:extLst>
                    <a:ext uri="{9D8B030D-6E8A-4147-A177-3AD203B41FA5}">
                      <a16:colId xmlns:a16="http://schemas.microsoft.com/office/drawing/2014/main" val="1820915448"/>
                    </a:ext>
                  </a:extLst>
                </a:gridCol>
                <a:gridCol w="1162025">
                  <a:extLst>
                    <a:ext uri="{9D8B030D-6E8A-4147-A177-3AD203B41FA5}">
                      <a16:colId xmlns:a16="http://schemas.microsoft.com/office/drawing/2014/main" val="844575584"/>
                    </a:ext>
                  </a:extLst>
                </a:gridCol>
                <a:gridCol w="1281588">
                  <a:extLst>
                    <a:ext uri="{9D8B030D-6E8A-4147-A177-3AD203B41FA5}">
                      <a16:colId xmlns:a16="http://schemas.microsoft.com/office/drawing/2014/main" val="3878437180"/>
                    </a:ext>
                  </a:extLst>
                </a:gridCol>
              </a:tblGrid>
              <a:tr h="24216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solidFill>
                            <a:srgbClr val="3D5E81"/>
                          </a:solidFill>
                          <a:latin typeface="Montserrat"/>
                        </a:rPr>
                        <a:t>Foundation</a:t>
                      </a:r>
                    </a:p>
                  </a:txBody>
                  <a:tcPr marL="28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   Grow</a:t>
                      </a:r>
                    </a:p>
                  </a:txBody>
                  <a:tcPr marL="28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7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Advanced </a:t>
                      </a:r>
                    </a:p>
                  </a:txBody>
                  <a:tcPr marL="28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367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Minimum Fee</a:t>
                      </a:r>
                      <a:endParaRPr lang="en-US" sz="1200" b="0"/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$4,999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1" i="0" u="none" strike="noStrike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$6,999</a:t>
                      </a:r>
                      <a:endParaRPr lang="en-US" sz="500"/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1" i="0" u="none" strike="noStrike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$9,999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No. Of employees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$4,999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$6,999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$9,999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$10,249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$12,624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$16,036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$15,874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$18,874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$22,974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1000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$24,624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$29,499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$35,849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$37,749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$48,249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$62,474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671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5000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$53,374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$76,374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$99,974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3449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10000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$78,374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$107,624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Montserrat"/>
                        </a:rPr>
                        <a:t>$138,724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5351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39871"/>
                  </a:ext>
                </a:extLst>
              </a:tr>
            </a:tbl>
          </a:graphicData>
        </a:graphic>
      </p:graphicFrame>
      <p:sp>
        <p:nvSpPr>
          <p:cNvPr id="208" name="TextBox 207">
            <a:extLst>
              <a:ext uri="{FF2B5EF4-FFF2-40B4-BE49-F238E27FC236}">
                <a16:creationId xmlns:a16="http://schemas.microsoft.com/office/drawing/2014/main" id="{6EAE06E0-1AE7-3358-79FB-B0C96339A0DA}"/>
              </a:ext>
            </a:extLst>
          </p:cNvPr>
          <p:cNvSpPr txBox="1"/>
          <p:nvPr/>
        </p:nvSpPr>
        <p:spPr>
          <a:xfrm>
            <a:off x="532768" y="1468440"/>
            <a:ext cx="11096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sz="1000" b="1">
                <a:solidFill>
                  <a:srgbClr val="3D5E81"/>
                </a:solidFill>
                <a:latin typeface="Montserrat Bold"/>
                <a:cs typeface="Open Sans ExtraBold"/>
              </a:rPr>
              <a:t>Pricing Table</a:t>
            </a:r>
            <a:endParaRPr lang="en-US" sz="1000" b="1">
              <a:solidFill>
                <a:srgbClr val="3D5E8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58494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EBA0194B-A29E-1D12-6390-9C797846B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572" y="734329"/>
            <a:ext cx="6555322" cy="4314288"/>
          </a:xfrm>
          <a:custGeom>
            <a:avLst/>
            <a:gdLst/>
            <a:ahLst/>
            <a:cxnLst/>
            <a:rect l="l" t="t" r="r" b="b"/>
            <a:pathLst>
              <a:path w="13779426" h="6706988">
                <a:moveTo>
                  <a:pt x="13654965" y="6706988"/>
                </a:moveTo>
                <a:lnTo>
                  <a:pt x="124460" y="6706988"/>
                </a:lnTo>
                <a:cubicBezTo>
                  <a:pt x="55880" y="6706988"/>
                  <a:pt x="0" y="6651108"/>
                  <a:pt x="0" y="658252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654965" y="0"/>
                </a:lnTo>
                <a:cubicBezTo>
                  <a:pt x="13723545" y="0"/>
                  <a:pt x="13779426" y="55880"/>
                  <a:pt x="13779426" y="124460"/>
                </a:cubicBezTo>
                <a:lnTo>
                  <a:pt x="13779426" y="6582528"/>
                </a:lnTo>
                <a:cubicBezTo>
                  <a:pt x="13779426" y="6651108"/>
                  <a:pt x="13723545" y="6706988"/>
                  <a:pt x="13654965" y="670698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8178E05-0F37-1216-6F39-A08E416C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 smtClean="0"/>
              <a:pPr algn="l"/>
              <a:t>13</a:t>
            </a:fld>
            <a:r>
              <a:rPr lang="en-US" sz="700"/>
              <a:t>  |  © 2024 WorkBuzz</a:t>
            </a:r>
          </a:p>
        </p:txBody>
      </p:sp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5C90F652-9AF7-C8A4-A66D-1A7F7ADF6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078860"/>
              </p:ext>
            </p:extLst>
          </p:nvPr>
        </p:nvGraphicFramePr>
        <p:xfrm>
          <a:off x="2456682" y="841857"/>
          <a:ext cx="6263585" cy="4053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43290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  <a:gridCol w="1006765">
                  <a:extLst>
                    <a:ext uri="{9D8B030D-6E8A-4147-A177-3AD203B41FA5}">
                      <a16:colId xmlns:a16="http://schemas.microsoft.com/office/drawing/2014/main" val="1820915448"/>
                    </a:ext>
                  </a:extLst>
                </a:gridCol>
                <a:gridCol w="1006765">
                  <a:extLst>
                    <a:ext uri="{9D8B030D-6E8A-4147-A177-3AD203B41FA5}">
                      <a16:colId xmlns:a16="http://schemas.microsoft.com/office/drawing/2014/main" val="844575584"/>
                    </a:ext>
                  </a:extLst>
                </a:gridCol>
                <a:gridCol w="1006765">
                  <a:extLst>
                    <a:ext uri="{9D8B030D-6E8A-4147-A177-3AD203B41FA5}">
                      <a16:colId xmlns:a16="http://schemas.microsoft.com/office/drawing/2014/main" val="3878437180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solidFill>
                            <a:srgbClr val="3D5E81"/>
                          </a:solidFill>
                          <a:latin typeface="Montserrat"/>
                        </a:rPr>
                        <a:t>Foundation</a:t>
                      </a:r>
                    </a:p>
                  </a:txBody>
                  <a:tcPr marL="28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   Grow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7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>
                          <a:latin typeface="Montserrat"/>
                        </a:rPr>
                        <a:t>Advanced 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36714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Unlimited surveys - Annual, pulse and on demand polls 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Customisable questions and best practice templates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Response anonymity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In-depth reporting and insights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Dedicated manager dashboards and priorities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‘Kiosk’ mode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Track progress across multiple surveys</a:t>
                      </a:r>
                      <a:endParaRPr lang="en-GB" sz="6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67103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24/7 access to the </a:t>
                      </a:r>
                      <a:r>
                        <a:rPr lang="en-GB" sz="600" b="1" i="0" err="1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WorkBuzz</a:t>
                      </a:r>
                      <a:r>
                        <a:rPr lang="en-GB" sz="600" b="1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 support portal + best-practice resources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344965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Online ticket and telephone support line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53513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AI Powered - Education &amp; Guidance 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39871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Dedicated Customer Success Manager</a:t>
                      </a:r>
                      <a:endParaRPr lang="en-GB" sz="200" b="1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342329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chemeClr val="tx2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Multi Factor Authentication (MFA) and Single Sign On (SSO) (Azure AD)</a:t>
                      </a:r>
                      <a:endParaRPr lang="en-GB" sz="600" b="1" i="0">
                        <a:solidFill>
                          <a:schemeClr val="tx2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11279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rgbClr val="F67F00"/>
                          </a:solidFill>
                          <a:effectLst/>
                          <a:latin typeface="Montserrat"/>
                        </a:rPr>
                        <a:t>ACT – Action Planning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75927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rgbClr val="F67F0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Onboarding and exit / leavers surveys</a:t>
                      </a:r>
                      <a:endParaRPr lang="en-GB" sz="600" b="1" i="0">
                        <a:solidFill>
                          <a:srgbClr val="F67F00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693407"/>
                  </a:ext>
                </a:extLst>
              </a:tr>
              <a:tr h="1702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>
                          <a:solidFill>
                            <a:srgbClr val="F67F00"/>
                          </a:solidFill>
                          <a:effectLst/>
                          <a:latin typeface="Montserrat"/>
                        </a:rPr>
                        <a:t>SFTP 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18240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rgbClr val="F67F0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Multi-language (54 languages available; choose max 6)</a:t>
                      </a:r>
                      <a:endParaRPr lang="en-GB" sz="600" b="1" i="0">
                        <a:solidFill>
                          <a:srgbClr val="F67F00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483455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600" b="1" i="0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People Science AI - Executive Survey Summary  – </a:t>
                      </a:r>
                      <a:r>
                        <a:rPr lang="en-GB" sz="600" b="0" i="1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Coming January 2025</a:t>
                      </a:r>
                      <a:endParaRPr lang="en-GB" sz="600" b="1" i="1">
                        <a:solidFill>
                          <a:srgbClr val="3D5E8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28929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 i="0" u="none" strike="noStrike" kern="1200" noProof="0">
                          <a:solidFill>
                            <a:srgbClr val="3D5E81"/>
                          </a:solidFill>
                          <a:effectLst/>
                          <a:latin typeface="Montserrat"/>
                        </a:rPr>
                        <a:t>People Science AI</a:t>
                      </a:r>
                      <a:r>
                        <a:rPr lang="en-GB" sz="600" b="1" i="0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 - Department Summary  – </a:t>
                      </a:r>
                      <a:r>
                        <a:rPr lang="en-GB" sz="600" b="0" i="1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Coming January 2025</a:t>
                      </a:r>
                      <a:endParaRPr lang="en-GB" sz="600" b="1" i="1">
                        <a:solidFill>
                          <a:srgbClr val="3D5E8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384002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 i="0" u="none" strike="noStrike" kern="1200" noProof="0">
                          <a:solidFill>
                            <a:srgbClr val="3D5E81"/>
                          </a:solidFill>
                          <a:effectLst/>
                          <a:latin typeface="Montserrat"/>
                        </a:rPr>
                        <a:t>People Science AI</a:t>
                      </a:r>
                      <a:r>
                        <a:rPr lang="en-GB" sz="600" b="1" i="0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 - Comments Analysis – </a:t>
                      </a:r>
                      <a:r>
                        <a:rPr lang="en-GB" sz="600" b="0" i="1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Coming January 2025</a:t>
                      </a:r>
                      <a:endParaRPr lang="en-GB" sz="600" b="1" i="1">
                        <a:solidFill>
                          <a:srgbClr val="3D5E8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09799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Multi-language – Dashboards &amp; ACT – </a:t>
                      </a:r>
                      <a:r>
                        <a:rPr lang="en-GB" sz="600" b="0" i="1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Coming January 2025</a:t>
                      </a:r>
                      <a:endParaRPr lang="en-GB" sz="600" b="0" i="1">
                        <a:solidFill>
                          <a:srgbClr val="3D5E8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916253"/>
                  </a:ext>
                </a:extLst>
              </a:tr>
              <a:tr h="180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i="0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Open API – </a:t>
                      </a:r>
                      <a:r>
                        <a:rPr lang="en-GB" sz="600" b="0" i="1" kern="1200">
                          <a:solidFill>
                            <a:srgbClr val="3D5E8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Coming January 2025</a:t>
                      </a:r>
                      <a:endParaRPr lang="en-GB" sz="600" b="1" i="1">
                        <a:solidFill>
                          <a:srgbClr val="3D5E8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88117"/>
                  </a:ext>
                </a:extLst>
              </a:tr>
            </a:tbl>
          </a:graphicData>
        </a:graphic>
      </p:graphicFrame>
      <p:pic>
        <p:nvPicPr>
          <p:cNvPr id="14" name="Graphic 13">
            <a:extLst>
              <a:ext uri="{FF2B5EF4-FFF2-40B4-BE49-F238E27FC236}">
                <a16:creationId xmlns:a16="http://schemas.microsoft.com/office/drawing/2014/main" id="{0842A8B1-602B-E3D9-7FEC-05CE2E634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1094416"/>
            <a:ext cx="138865" cy="11902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22185D9-A7AA-94A9-B42F-493D7D27B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1098254"/>
            <a:ext cx="138865" cy="11902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70E00FD-5B0E-4798-35FE-A0AD21B9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1094415"/>
            <a:ext cx="138865" cy="11902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943B107-83D6-2ACF-51EA-A44417E35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1265866"/>
            <a:ext cx="138865" cy="1190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84C6C63-6DB0-D79A-BA80-1BAFAD7B6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1269704"/>
            <a:ext cx="138865" cy="11902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F3A0636-D065-40B0-0B68-0B89650BA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1265865"/>
            <a:ext cx="138865" cy="11902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424BA71-B8B0-EDA5-FB58-8BE171DEC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1458186"/>
            <a:ext cx="138865" cy="11902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3C653DB-C406-2B7A-1C3C-3DC650825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1462024"/>
            <a:ext cx="138865" cy="11902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543F19C-D17C-245D-BF31-7D9DEE5C3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1458185"/>
            <a:ext cx="138865" cy="11902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F782CD9-D967-0844-2EBE-FB228AA1E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1650505"/>
            <a:ext cx="138865" cy="11902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1BE85E7-EB12-1AD7-EB6D-85C95E78A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1654343"/>
            <a:ext cx="138865" cy="11902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DC8E7F8-E497-5F23-B35D-18CF60987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1650504"/>
            <a:ext cx="138865" cy="11902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0DD787E-89E3-608B-F320-636D7772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1830875"/>
            <a:ext cx="138865" cy="11902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FB9A23C-B1C5-108A-1915-5D74E588A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1834713"/>
            <a:ext cx="138865" cy="11902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8C8A091-6D24-0C2C-7B55-E1D097267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1830874"/>
            <a:ext cx="138865" cy="11902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D130F3B-8498-5D18-E149-9AB4DB592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009597"/>
            <a:ext cx="138865" cy="11902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08BB270-A75C-6B25-FBCB-4CE1E0561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013435"/>
            <a:ext cx="138865" cy="11902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972E5E0-F669-93C0-1FD9-375F9AEF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009596"/>
            <a:ext cx="138865" cy="11902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5B903FE-9920-4E99-76EC-E85C66836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183329"/>
            <a:ext cx="138865" cy="11902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3A56A4E-7A6C-FA45-0EB1-27DF62696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187167"/>
            <a:ext cx="138865" cy="11902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30393FC-B25E-960D-52C5-8BE7A53E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183328"/>
            <a:ext cx="138865" cy="11902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A90DEBD-0A00-ECC0-BBAA-DAF3B172D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377844"/>
            <a:ext cx="138865" cy="11902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3F470D9-DCAE-6ACA-4749-BE580096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381682"/>
            <a:ext cx="138865" cy="11902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982C8DE-F2F1-7BC7-3DB2-AA5DB9D34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377843"/>
            <a:ext cx="138865" cy="11902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B60D9C5-1884-E750-F743-07789769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556018"/>
            <a:ext cx="138865" cy="11902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9B98A7F-4385-64EA-0087-2EA938211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559856"/>
            <a:ext cx="138865" cy="1190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873B1B34-9FB3-3A12-8E0B-B75F7925B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556017"/>
            <a:ext cx="138865" cy="11902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5FCC039-3CDF-6674-BBDF-CCF9DACA5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750533"/>
            <a:ext cx="138865" cy="11902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ADCD258-5AB3-694B-22B3-C066EFB1C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754371"/>
            <a:ext cx="138865" cy="11902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7AD4DF1-D37C-93A4-2CBF-45589E981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750532"/>
            <a:ext cx="138865" cy="11902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5CF0EA0C-FD9D-2673-98B4-E723A6F56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2912864"/>
            <a:ext cx="138865" cy="1190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D39424C4-EE78-68FD-1F2A-B892BF8A0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2916702"/>
            <a:ext cx="138865" cy="1190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BBF9E5C-043C-FF3A-B935-D249004A2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2912863"/>
            <a:ext cx="138865" cy="11902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03BEB07-4D17-B233-AC69-6DC3FD092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3109299"/>
            <a:ext cx="119027" cy="1190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C54FE5C9-1FC9-6041-445A-B8026D345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3107379"/>
            <a:ext cx="138865" cy="11902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7FF72-0F39-FD5A-86F0-B5D88FB54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3103540"/>
            <a:ext cx="138865" cy="11902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F4A0002-36F1-D705-DD0B-6F9A3E0A8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3294217"/>
            <a:ext cx="119027" cy="11902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E9732B8-08F6-7617-0D1F-2B8C9B79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258" y="3292297"/>
            <a:ext cx="138865" cy="11902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81983E2-EBAF-E4EE-BCAD-FD05287D7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3288458"/>
            <a:ext cx="138865" cy="11902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13764197-14C1-2C19-9CC9-8E371747D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3493898"/>
            <a:ext cx="119027" cy="11902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B6B6198B-C338-C48B-B9B7-E3C3FB6AB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8886" y="3464450"/>
            <a:ext cx="138865" cy="119027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A53C987-A00A-E31A-D612-43906704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9733" y="3460611"/>
            <a:ext cx="138865" cy="11902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471BDC04-DA8E-759C-449C-6D2895B3A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3664485"/>
            <a:ext cx="119027" cy="119027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4354CA3-7716-9604-5750-D17ABEEF4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3849403"/>
            <a:ext cx="119027" cy="11902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0E3CAC1-87BF-A42E-5D54-7B8759E71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4070347"/>
            <a:ext cx="119027" cy="119027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F529066-8D28-2D21-7187-83DE0DFB1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4302823"/>
            <a:ext cx="119027" cy="119027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13F2D03-3ADC-3058-8D9B-5BFB456E9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5" y="4471178"/>
            <a:ext cx="119027" cy="119027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D25C1203-4DA7-2021-3068-851F8E6D2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4639533"/>
            <a:ext cx="119027" cy="119027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1A9E979F-3D11-3B00-97C4-16937E6CE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9096" y="4048261"/>
            <a:ext cx="119027" cy="119027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2EEBBF46-F931-EC0C-B948-092624D9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9096" y="4280737"/>
            <a:ext cx="119027" cy="119027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4EE0733E-7B96-62DF-7CD9-2A75897CB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725" y="4479590"/>
            <a:ext cx="119027" cy="119027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FE28EFC2-1B2F-3689-24AE-A13E31962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9096" y="4644285"/>
            <a:ext cx="119027" cy="119027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BD3AB65E-71F0-4B01-8080-9D3A5CE21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1354" y="3653145"/>
            <a:ext cx="138865" cy="119027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74CE31D4-A3FA-475F-BBE1-5C99F89AE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105" y="3838063"/>
            <a:ext cx="138865" cy="119027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E68B02DA-5737-47D7-FA87-45A6FCBD8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138" y="4058344"/>
            <a:ext cx="138865" cy="119027"/>
          </a:xfrm>
          <a:prstGeom prst="rect">
            <a:avLst/>
          </a:prstGeom>
        </p:spPr>
      </p:pic>
      <p:pic>
        <p:nvPicPr>
          <p:cNvPr id="202" name="Graphic 201">
            <a:extLst>
              <a:ext uri="{FF2B5EF4-FFF2-40B4-BE49-F238E27FC236}">
                <a16:creationId xmlns:a16="http://schemas.microsoft.com/office/drawing/2014/main" id="{D2415E9C-987F-4278-6EC1-A0F71ADAF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139" y="4280736"/>
            <a:ext cx="138865" cy="119027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EACA3A8B-0D44-CE3C-ECDE-C611CEBE8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139" y="4471177"/>
            <a:ext cx="138865" cy="119027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4864634E-FBFA-85FB-5D6C-9E9FD0071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138" y="4639533"/>
            <a:ext cx="138865" cy="119027"/>
          </a:xfrm>
          <a:prstGeom prst="rect">
            <a:avLst/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963669ED-332F-7311-8D71-19E43C361CC3}"/>
              </a:ext>
            </a:extLst>
          </p:cNvPr>
          <p:cNvSpPr txBox="1"/>
          <p:nvPr/>
        </p:nvSpPr>
        <p:spPr>
          <a:xfrm>
            <a:off x="289825" y="1029020"/>
            <a:ext cx="1672117" cy="33009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b="1">
                <a:solidFill>
                  <a:srgbClr val="F67F00"/>
                </a:solidFill>
                <a:latin typeface="Montserrat"/>
                <a:ea typeface="Calibri"/>
                <a:cs typeface="Calibri"/>
              </a:rPr>
              <a:t>Three plan options:</a:t>
            </a:r>
          </a:p>
          <a:p>
            <a:endParaRPr lang="en-GB" sz="1050">
              <a:latin typeface="Calibri" panose="020F0502020204030204"/>
              <a:ea typeface="Calibri"/>
              <a:cs typeface="Calibri"/>
            </a:endParaRPr>
          </a:p>
          <a:p>
            <a:r>
              <a:rPr lang="en-GB" sz="1400" b="1">
                <a:solidFill>
                  <a:schemeClr val="bg1"/>
                </a:solidFill>
                <a:latin typeface="Montserrat"/>
              </a:rPr>
              <a:t>Foundation</a:t>
            </a:r>
            <a:r>
              <a:rPr lang="en-GB" sz="1400" b="1" i="0">
                <a:solidFill>
                  <a:schemeClr val="bg1"/>
                </a:solidFill>
                <a:effectLst/>
                <a:latin typeface="Montserrat"/>
              </a:rPr>
              <a:t> </a:t>
            </a:r>
            <a:br>
              <a:rPr lang="en-GB" sz="900" b="0" i="0">
                <a:effectLst/>
                <a:latin typeface="Montserrat" pitchFamily="2" charset="77"/>
              </a:rPr>
            </a:br>
            <a:r>
              <a:rPr lang="en-GB" sz="900" b="0" i="0">
                <a:solidFill>
                  <a:schemeClr val="bg1"/>
                </a:solidFill>
                <a:effectLst/>
                <a:latin typeface="Montserrat"/>
              </a:rPr>
              <a:t>Everything you need to kick start meaningful employee feedback and begin your listening journey. </a:t>
            </a:r>
          </a:p>
          <a:p>
            <a:pPr algn="l"/>
            <a:br>
              <a:rPr lang="en-GB" sz="1000" b="0" i="0">
                <a:effectLst/>
                <a:latin typeface="Montserrat" pitchFamily="2" charset="77"/>
              </a:rPr>
            </a:br>
            <a:r>
              <a:rPr lang="en-GB" sz="1400" b="1">
                <a:solidFill>
                  <a:schemeClr val="bg1"/>
                </a:solidFill>
                <a:latin typeface="Montserrat"/>
              </a:rPr>
              <a:t>Grow</a:t>
            </a:r>
            <a:br>
              <a:rPr lang="en-GB" sz="1000" b="0" i="0">
                <a:effectLst/>
                <a:latin typeface="Montserrat" pitchFamily="2" charset="77"/>
              </a:rPr>
            </a:br>
            <a:r>
              <a:rPr lang="en-GB" sz="900" b="0" i="0">
                <a:solidFill>
                  <a:schemeClr val="bg1"/>
                </a:solidFill>
                <a:effectLst/>
                <a:latin typeface="Montserrat"/>
              </a:rPr>
              <a:t>Your upgraded toolkit for richer insights and more impactful, actionable employee feedback.</a:t>
            </a:r>
            <a:br>
              <a:rPr lang="en-GB" sz="900" b="0" i="0">
                <a:effectLst/>
                <a:latin typeface="Montserrat" pitchFamily="2" charset="77"/>
              </a:rPr>
            </a:br>
            <a:br>
              <a:rPr lang="en-GB" sz="900" b="0" i="0">
                <a:effectLst/>
                <a:latin typeface="Montserrat" pitchFamily="2" charset="77"/>
              </a:rPr>
            </a:br>
            <a:r>
              <a:rPr lang="en-GB" sz="1400" b="1" i="0">
                <a:solidFill>
                  <a:schemeClr val="bg1"/>
                </a:solidFill>
                <a:effectLst/>
                <a:latin typeface="Montserrat"/>
              </a:rPr>
              <a:t>Advanced</a:t>
            </a:r>
            <a:br>
              <a:rPr lang="en-GB" sz="900" b="0" i="0">
                <a:effectLst/>
                <a:latin typeface="Montserrat" pitchFamily="2" charset="77"/>
              </a:rPr>
            </a:br>
            <a:r>
              <a:rPr lang="en-GB" sz="900" b="0" i="0">
                <a:solidFill>
                  <a:schemeClr val="bg1"/>
                </a:solidFill>
                <a:effectLst/>
                <a:latin typeface="Montserrat"/>
              </a:rPr>
              <a:t>Harness the power of AI to accelerate decision-making and unlock deeper employee insights.</a:t>
            </a:r>
            <a:endParaRPr lang="en-GB" sz="1000">
              <a:solidFill>
                <a:schemeClr val="bg1"/>
              </a:solidFill>
              <a:latin typeface="Montserrat"/>
              <a:ea typeface="Calibri" panose="020F0502020204030204"/>
              <a:cs typeface="Calibri"/>
            </a:endParaRPr>
          </a:p>
        </p:txBody>
      </p:sp>
      <p:pic>
        <p:nvPicPr>
          <p:cNvPr id="210" name="Graphic 209">
            <a:extLst>
              <a:ext uri="{FF2B5EF4-FFF2-40B4-BE49-F238E27FC236}">
                <a16:creationId xmlns:a16="http://schemas.microsoft.com/office/drawing/2014/main" id="{7819926D-A137-4A92-B04D-45DDFFC05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8804" y="3643284"/>
            <a:ext cx="138865" cy="1190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D9F44A-01D3-7FCB-58EA-53CD1B396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054" y="4833972"/>
            <a:ext cx="119027" cy="1190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4D6B08-4120-33EA-B869-9B4BBDA8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9096" y="4838724"/>
            <a:ext cx="119027" cy="11902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A425E1-D03B-845A-7BA8-652E9BB48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138" y="4833972"/>
            <a:ext cx="138865" cy="1190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8A819FB-AA49-8946-B813-84B3D428D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8803" y="3816246"/>
            <a:ext cx="138865" cy="119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4A9E1-63E8-5E29-2C67-57E1625A3042}"/>
              </a:ext>
            </a:extLst>
          </p:cNvPr>
          <p:cNvSpPr txBox="1"/>
          <p:nvPr/>
        </p:nvSpPr>
        <p:spPr>
          <a:xfrm>
            <a:off x="289826" y="218863"/>
            <a:ext cx="42645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42892">
              <a:defRPr/>
            </a:pPr>
            <a:r>
              <a:rPr lang="en-GB" b="1">
                <a:solidFill>
                  <a:schemeClr val="bg1"/>
                </a:solidFill>
                <a:latin typeface="Montserrat Bold"/>
                <a:cs typeface="Open Sans ExtraBold"/>
              </a:rPr>
              <a:t>Plans – Feature Comparison</a:t>
            </a:r>
            <a:endParaRPr lang="en-US" sz="900">
              <a:solidFill>
                <a:schemeClr val="bg1"/>
              </a:solidFill>
              <a:latin typeface="Montserrat Bold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B28DA8B-C38E-EABA-0220-45F51D58C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6692" y="219092"/>
            <a:ext cx="1614484" cy="2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490229-6C12-D37F-91A1-69EDE21FEB01}"/>
              </a:ext>
            </a:extLst>
          </p:cNvPr>
          <p:cNvSpPr txBox="1"/>
          <p:nvPr/>
        </p:nvSpPr>
        <p:spPr>
          <a:xfrm>
            <a:off x="289826" y="911556"/>
            <a:ext cx="2907136" cy="2987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  <a:latin typeface="Montserrat"/>
              </a:rPr>
              <a:t>Commercials: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Package Tier: Foundation</a:t>
            </a:r>
            <a:endParaRPr lang="en-GB" sz="1000">
              <a:solidFill>
                <a:schemeClr val="bg1"/>
              </a:solidFill>
              <a:latin typeface="Montserrat"/>
            </a:endParaRP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Cost: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£10,000 + vat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Start Date: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31 July 2025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Length: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 Year Agreement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Total Employee Number: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1500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Investment per employee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(per year):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£6.66p</a:t>
            </a:r>
          </a:p>
          <a:p>
            <a:pPr defTabSz="457189">
              <a:lnSpc>
                <a:spcPct val="110000"/>
              </a:lnSpc>
              <a:spcAft>
                <a:spcPts val="6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Potential Employee Savings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(Attrition Buster):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£236,000 in year 1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9FD182F-E187-45E2-0894-5E1E35F6C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8408" y="328345"/>
            <a:ext cx="5699634" cy="4667181"/>
          </a:xfrm>
          <a:custGeom>
            <a:avLst/>
            <a:gdLst/>
            <a:ahLst/>
            <a:cxnLst/>
            <a:rect l="l" t="t" r="r" b="b"/>
            <a:pathLst>
              <a:path w="13779426" h="6706988">
                <a:moveTo>
                  <a:pt x="13654965" y="6706988"/>
                </a:moveTo>
                <a:lnTo>
                  <a:pt x="124460" y="6706988"/>
                </a:lnTo>
                <a:cubicBezTo>
                  <a:pt x="55880" y="6706988"/>
                  <a:pt x="0" y="6651108"/>
                  <a:pt x="0" y="658252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654965" y="0"/>
                </a:lnTo>
                <a:cubicBezTo>
                  <a:pt x="13723545" y="0"/>
                  <a:pt x="13779426" y="55880"/>
                  <a:pt x="13779426" y="124460"/>
                </a:cubicBezTo>
                <a:lnTo>
                  <a:pt x="13779426" y="6582528"/>
                </a:lnTo>
                <a:cubicBezTo>
                  <a:pt x="13779426" y="6651108"/>
                  <a:pt x="13723545" y="6706988"/>
                  <a:pt x="13654965" y="670698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436951-087A-D39B-23BD-049D8CA5FDBA}"/>
              </a:ext>
            </a:extLst>
          </p:cNvPr>
          <p:cNvSpPr txBox="1"/>
          <p:nvPr/>
        </p:nvSpPr>
        <p:spPr>
          <a:xfrm>
            <a:off x="3449436" y="736300"/>
            <a:ext cx="5456531" cy="2192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800" b="1">
                <a:solidFill>
                  <a:schemeClr val="tx1">
                    <a:lumMod val="50000"/>
                  </a:schemeClr>
                </a:solidFill>
                <a:latin typeface="Montserrat"/>
              </a:rPr>
              <a:t>Everything you need to kick start your employee listening journey:</a:t>
            </a:r>
          </a:p>
        </p:txBody>
      </p:sp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B63FC386-33E7-F52D-1686-DC2CFF637BC0}"/>
              </a:ext>
            </a:extLst>
          </p:cNvPr>
          <p:cNvSpPr/>
          <p:nvPr/>
        </p:nvSpPr>
        <p:spPr>
          <a:xfrm>
            <a:off x="3449438" y="444685"/>
            <a:ext cx="5456530" cy="287020"/>
          </a:xfrm>
          <a:prstGeom prst="round2Same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8B07F-2DD5-CDC8-1D7D-67EE86DE1CD1}"/>
              </a:ext>
            </a:extLst>
          </p:cNvPr>
          <p:cNvSpPr txBox="1"/>
          <p:nvPr/>
        </p:nvSpPr>
        <p:spPr>
          <a:xfrm>
            <a:off x="3449438" y="431344"/>
            <a:ext cx="5456530" cy="282706"/>
          </a:xfrm>
          <a:prstGeom prst="rect">
            <a:avLst/>
          </a:prstGeom>
          <a:solidFill>
            <a:srgbClr val="BDD4E7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1800"/>
              </a:spcAft>
            </a:pPr>
            <a:r>
              <a:rPr lang="en-GB" sz="1200" b="1" i="0">
                <a:solidFill>
                  <a:srgbClr val="3D5E81"/>
                </a:solidFill>
                <a:effectLst/>
                <a:latin typeface="Montserrat"/>
              </a:rPr>
              <a:t>Foundation</a:t>
            </a:r>
            <a:endParaRPr lang="en-GB" sz="800">
              <a:solidFill>
                <a:srgbClr val="3D5E81"/>
              </a:solidFill>
              <a:latin typeface="Montserrat"/>
            </a:endParaRP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25A5E6F6-35AA-67D0-B280-95CAA373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42431"/>
              </p:ext>
            </p:extLst>
          </p:nvPr>
        </p:nvGraphicFramePr>
        <p:xfrm>
          <a:off x="3449436" y="1028393"/>
          <a:ext cx="5456531" cy="22644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6531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706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50" b="0" i="0" u="none" strike="noStrike" noProof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Unlimited surveys - Annual, pulse and on demand polls</a:t>
                      </a:r>
                      <a:endParaRPr lang="en-GB" sz="750" b="0" i="0" u="none" strike="noStrike" noProof="0">
                        <a:solidFill>
                          <a:srgbClr val="41414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Customisable questions and best practice templates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Response anonymity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In-depth reporting and insights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Dedicated manager dashboards and priorities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‘Kiosk’ mode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Track progress across multiple surveys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6710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24/7 access to the </a:t>
                      </a:r>
                      <a:r>
                        <a:rPr lang="en-GB" sz="750" b="0" i="0" err="1">
                          <a:effectLst/>
                          <a:latin typeface="Montserrat"/>
                        </a:rPr>
                        <a:t>WorkBuzz</a:t>
                      </a:r>
                      <a:r>
                        <a:rPr lang="en-GB" sz="750" b="0" i="0">
                          <a:effectLst/>
                          <a:latin typeface="Montserrat"/>
                        </a:rPr>
                        <a:t> support portal + best-practice resources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34496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Online ticket and telephone support line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5351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AI Powered – Education &amp; Guidance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3423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Dedicated Customer Success Manager</a:t>
                      </a:r>
                      <a:endParaRPr lang="en-GB" sz="75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14397"/>
                  </a:ext>
                </a:extLst>
              </a:tr>
            </a:tbl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4FC2F12E-7690-F6C7-423D-D7D9E3C8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070936"/>
            <a:ext cx="138865" cy="11902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8E9C5EC-BE97-ED22-834F-77E8FD0F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271903"/>
            <a:ext cx="138865" cy="11902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009ABD8-AF90-EE22-8AEA-06B53779D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482919"/>
            <a:ext cx="138865" cy="11902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77E29A5-D4BA-00BB-D174-E66AE60C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683885"/>
            <a:ext cx="138865" cy="11902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7D8664-C415-B33A-5845-6CF61C2A9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894900"/>
            <a:ext cx="138865" cy="11902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4617130-C9C2-1FD1-FDBC-6138EF2A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095867"/>
            <a:ext cx="138865" cy="11902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C1A75E0-470E-6297-3784-0E8A4A9C0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301859"/>
            <a:ext cx="138865" cy="11902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D9D8CD6-4B18-0EB3-4E9F-FC300705E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512874"/>
            <a:ext cx="138865" cy="11902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CBF7A43-522E-A5A0-7CB0-F5E8FDA74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713841"/>
            <a:ext cx="138865" cy="11902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56DE1D5-B362-927D-AB1A-A31691FCB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909784"/>
            <a:ext cx="138865" cy="1190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8A8184-F987-91C6-8220-6A159ABE1820}"/>
              </a:ext>
            </a:extLst>
          </p:cNvPr>
          <p:cNvSpPr txBox="1"/>
          <p:nvPr/>
        </p:nvSpPr>
        <p:spPr>
          <a:xfrm>
            <a:off x="4118826" y="3425184"/>
            <a:ext cx="4728598" cy="2350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900" b="1">
                <a:solidFill>
                  <a:schemeClr val="tx1">
                    <a:lumMod val="50000"/>
                  </a:schemeClr>
                </a:solidFill>
                <a:latin typeface="Montserrat"/>
              </a:rPr>
              <a:t>Start your employee engagement journey and gain key insights.</a:t>
            </a:r>
          </a:p>
        </p:txBody>
      </p:sp>
      <p:graphicFrame>
        <p:nvGraphicFramePr>
          <p:cNvPr id="31" name="Table 19">
            <a:extLst>
              <a:ext uri="{FF2B5EF4-FFF2-40B4-BE49-F238E27FC236}">
                <a16:creationId xmlns:a16="http://schemas.microsoft.com/office/drawing/2014/main" id="{9021EBA6-1F69-AD00-32CC-77E6A65A6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797729"/>
              </p:ext>
            </p:extLst>
          </p:nvPr>
        </p:nvGraphicFramePr>
        <p:xfrm>
          <a:off x="3521436" y="3745999"/>
          <a:ext cx="5456531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6531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Dedicated Client Success resource</a:t>
                      </a:r>
                      <a:endParaRPr lang="en-GB" sz="750" b="0" i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Discovery call </a:t>
                      </a:r>
                      <a:endParaRPr lang="en-US"/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95218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Questionnaire design (two per year)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Results call (two per year)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</a:tbl>
          </a:graphicData>
        </a:graphic>
      </p:graphicFrame>
      <p:pic>
        <p:nvPicPr>
          <p:cNvPr id="33" name="Graphic 32">
            <a:extLst>
              <a:ext uri="{FF2B5EF4-FFF2-40B4-BE49-F238E27FC236}">
                <a16:creationId xmlns:a16="http://schemas.microsoft.com/office/drawing/2014/main" id="{D1E9BEFC-339B-5BED-2CAA-CE49FD03C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804" y="3771574"/>
            <a:ext cx="138865" cy="11902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6EAE139-2B04-9808-C2F8-1FD030C46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804" y="4401090"/>
            <a:ext cx="138865" cy="1190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F62A1D-2BFD-AF2E-1DC5-BD57B65DC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1508" y="3427487"/>
            <a:ext cx="488541" cy="242909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2B51589-B30C-6835-F7DA-D8BE4F17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 smtClean="0"/>
              <a:pPr algn="l"/>
              <a:t>14</a:t>
            </a:fld>
            <a:r>
              <a:rPr lang="en-US" sz="700"/>
              <a:t>  |  © 2024 </a:t>
            </a:r>
            <a:r>
              <a:rPr lang="en-US" sz="700" err="1"/>
              <a:t>WorkBuzz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3D0F97D-B385-EC88-D035-D37808DCE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0004" y="3131742"/>
            <a:ext cx="138865" cy="11902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68A2C6E-5A18-54DD-47A1-5D05DDC494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6423" y="4785977"/>
            <a:ext cx="808763" cy="1037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3FC429-59F7-C9FE-08F4-0397D2CA8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803" y="4000589"/>
            <a:ext cx="138865" cy="11902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4E9B122-6AC5-9F34-0236-0F4B5395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803" y="4207589"/>
            <a:ext cx="138865" cy="1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6C1E7A0-AF89-329D-7CE9-966D65AA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8408" y="328345"/>
            <a:ext cx="5699634" cy="4667181"/>
          </a:xfrm>
          <a:custGeom>
            <a:avLst/>
            <a:gdLst/>
            <a:ahLst/>
            <a:cxnLst/>
            <a:rect l="l" t="t" r="r" b="b"/>
            <a:pathLst>
              <a:path w="13779426" h="6706988">
                <a:moveTo>
                  <a:pt x="13654965" y="6706988"/>
                </a:moveTo>
                <a:lnTo>
                  <a:pt x="124460" y="6706988"/>
                </a:lnTo>
                <a:cubicBezTo>
                  <a:pt x="55880" y="6706988"/>
                  <a:pt x="0" y="6651108"/>
                  <a:pt x="0" y="658252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654965" y="0"/>
                </a:lnTo>
                <a:cubicBezTo>
                  <a:pt x="13723545" y="0"/>
                  <a:pt x="13779426" y="55880"/>
                  <a:pt x="13779426" y="124460"/>
                </a:cubicBezTo>
                <a:lnTo>
                  <a:pt x="13779426" y="6582528"/>
                </a:lnTo>
                <a:cubicBezTo>
                  <a:pt x="13779426" y="6651108"/>
                  <a:pt x="13723545" y="6706988"/>
                  <a:pt x="13654965" y="670698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90229-6C12-D37F-91A1-69EDE21FEB01}"/>
              </a:ext>
            </a:extLst>
          </p:cNvPr>
          <p:cNvSpPr txBox="1"/>
          <p:nvPr/>
        </p:nvSpPr>
        <p:spPr>
          <a:xfrm>
            <a:off x="289826" y="911556"/>
            <a:ext cx="2907136" cy="2987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  <a:latin typeface="Montserrat"/>
              </a:rPr>
              <a:t>Commercials: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Package Tier: Grow</a:t>
            </a:r>
            <a:endParaRPr lang="en-GB" sz="1000">
              <a:solidFill>
                <a:schemeClr val="bg1"/>
              </a:solidFill>
              <a:latin typeface="Montserrat"/>
            </a:endParaRP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Cost: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£10,000 + vat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Start Date: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31 July 2025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Length: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 Year Agreement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Total Employee Number: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1500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Investment per employee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(per year):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£6.66p</a:t>
            </a:r>
          </a:p>
          <a:p>
            <a:pPr defTabSz="457189">
              <a:lnSpc>
                <a:spcPct val="110000"/>
              </a:lnSpc>
              <a:spcAft>
                <a:spcPts val="6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Potential Employee Savings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(Attrition Buster):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£236,000 in year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436951-087A-D39B-23BD-049D8CA5FDBA}"/>
              </a:ext>
            </a:extLst>
          </p:cNvPr>
          <p:cNvSpPr txBox="1"/>
          <p:nvPr/>
        </p:nvSpPr>
        <p:spPr>
          <a:xfrm>
            <a:off x="3449436" y="736300"/>
            <a:ext cx="5694564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800" b="1" i="0">
                <a:solidFill>
                  <a:srgbClr val="F67F00"/>
                </a:solidFill>
                <a:effectLst/>
                <a:latin typeface="Montserrat" pitchFamily="2" charset="77"/>
              </a:rPr>
              <a:t>Your toolkit for richer insights and more impactful, actionable employee feedback:</a:t>
            </a:r>
            <a:endParaRPr lang="en-GB" sz="800" b="1">
              <a:solidFill>
                <a:srgbClr val="F67F00"/>
              </a:solidFill>
              <a:latin typeface="Montserrat" pitchFamily="2" charset="77"/>
            </a:endParaRPr>
          </a:p>
        </p:txBody>
      </p:sp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B63FC386-33E7-F52D-1686-DC2CFF637BC0}"/>
              </a:ext>
            </a:extLst>
          </p:cNvPr>
          <p:cNvSpPr/>
          <p:nvPr/>
        </p:nvSpPr>
        <p:spPr>
          <a:xfrm>
            <a:off x="3449438" y="444685"/>
            <a:ext cx="5456530" cy="287020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8B07F-2DD5-CDC8-1D7D-67EE86DE1CD1}"/>
              </a:ext>
            </a:extLst>
          </p:cNvPr>
          <p:cNvSpPr txBox="1"/>
          <p:nvPr/>
        </p:nvSpPr>
        <p:spPr>
          <a:xfrm>
            <a:off x="3449437" y="431344"/>
            <a:ext cx="5456529" cy="282706"/>
          </a:xfrm>
          <a:prstGeom prst="rect">
            <a:avLst/>
          </a:prstGeom>
          <a:solidFill>
            <a:srgbClr val="F67F00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1800"/>
              </a:spcAft>
            </a:pPr>
            <a:r>
              <a:rPr lang="en-GB" sz="1200" b="1" i="0">
                <a:solidFill>
                  <a:schemeClr val="bg1"/>
                </a:solidFill>
                <a:effectLst/>
                <a:latin typeface="Montserrat"/>
              </a:rPr>
              <a:t>Grow</a:t>
            </a:r>
            <a:endParaRPr lang="en-GB" sz="900">
              <a:solidFill>
                <a:schemeClr val="bg1"/>
              </a:solidFill>
              <a:latin typeface="Montserrat"/>
            </a:endParaRP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25A5E6F6-35AA-67D0-B280-95CAA373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779554"/>
              </p:ext>
            </p:extLst>
          </p:nvPr>
        </p:nvGraphicFramePr>
        <p:xfrm>
          <a:off x="3449436" y="1257962"/>
          <a:ext cx="3286153" cy="822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86153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ACT – Action Planning 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Onboarding and exit / leavers surveys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SFTP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 kern="12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Multi-language (54 languages available; choose max 6)</a:t>
                      </a:r>
                      <a:endParaRPr lang="en-GB" sz="750" b="0" i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413933"/>
                  </a:ext>
                </a:extLst>
              </a:tr>
            </a:tbl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4FC2F12E-7690-F6C7-423D-D7D9E3C8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300505"/>
            <a:ext cx="138865" cy="11902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8E9C5EC-BE97-ED22-834F-77E8FD0F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501472"/>
            <a:ext cx="138865" cy="11902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009ABD8-AF90-EE22-8AEA-06B53779D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712488"/>
            <a:ext cx="138865" cy="119027"/>
          </a:xfrm>
          <a:prstGeom prst="rect">
            <a:avLst/>
          </a:prstGeom>
        </p:spPr>
      </p:pic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F904CDAE-22F1-2F29-B94F-89F787983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220260"/>
              </p:ext>
            </p:extLst>
          </p:nvPr>
        </p:nvGraphicFramePr>
        <p:xfrm>
          <a:off x="3449436" y="2748772"/>
          <a:ext cx="5456531" cy="1028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6531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Dedicated Client Success resource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Discovery call </a:t>
                      </a:r>
                      <a:endParaRPr lang="en-GB" sz="750" b="0" i="0"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Questionnaire design (two per year)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Results call (two per year)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Engagement workshop or executive workshop* *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B164B8-BBDE-3B01-A213-3F1A0E9ED516}"/>
              </a:ext>
            </a:extLst>
          </p:cNvPr>
          <p:cNvSpPr txBox="1"/>
          <p:nvPr/>
        </p:nvSpPr>
        <p:spPr>
          <a:xfrm>
            <a:off x="3449436" y="990718"/>
            <a:ext cx="5194233" cy="2350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900" b="1">
                <a:solidFill>
                  <a:schemeClr val="tx1">
                    <a:lumMod val="50000"/>
                  </a:schemeClr>
                </a:solidFill>
                <a:latin typeface="Montserrat"/>
              </a:rPr>
              <a:t>Every feature in Foundation, and: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D0F67F4-D914-C088-2F68-9E6BE5E75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800050"/>
            <a:ext cx="138865" cy="11902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63FAE91-7C10-5D26-6DAD-108A7E3B7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001017"/>
            <a:ext cx="138865" cy="1190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7A3A9A4-BE2A-66D3-C827-955FA5C79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212033"/>
            <a:ext cx="138865" cy="1190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7132F5-B205-0F78-B2EE-9306C350D618}"/>
              </a:ext>
            </a:extLst>
          </p:cNvPr>
          <p:cNvSpPr txBox="1"/>
          <p:nvPr/>
        </p:nvSpPr>
        <p:spPr>
          <a:xfrm>
            <a:off x="4093451" y="2364261"/>
            <a:ext cx="4812516" cy="2350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900" b="1">
                <a:solidFill>
                  <a:schemeClr val="tx1">
                    <a:lumMod val="50000"/>
                  </a:schemeClr>
                </a:solidFill>
                <a:latin typeface="Montserrat"/>
              </a:rPr>
              <a:t>Every Infinity Service feature in </a:t>
            </a:r>
            <a:r>
              <a:rPr lang="en-GB" sz="900" b="1" err="1">
                <a:solidFill>
                  <a:schemeClr val="tx1">
                    <a:lumMod val="50000"/>
                  </a:schemeClr>
                </a:solidFill>
                <a:latin typeface="Montserrat"/>
              </a:rPr>
              <a:t>WorkBuzz</a:t>
            </a:r>
            <a:r>
              <a:rPr lang="en-GB" sz="900" b="1">
                <a:solidFill>
                  <a:schemeClr val="tx1">
                    <a:lumMod val="50000"/>
                  </a:schemeClr>
                </a:solidFill>
                <a:latin typeface="Montserrat"/>
              </a:rPr>
              <a:t> Foundation, and: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DC5433-35DE-C1D6-CBF1-0EAC6F22F8FC}"/>
              </a:ext>
            </a:extLst>
          </p:cNvPr>
          <p:cNvSpPr txBox="1"/>
          <p:nvPr/>
        </p:nvSpPr>
        <p:spPr>
          <a:xfrm>
            <a:off x="3449436" y="4065152"/>
            <a:ext cx="4812516" cy="347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200"/>
              </a:spcAft>
            </a:pPr>
            <a:r>
              <a:rPr lang="en-GB" sz="700" i="1">
                <a:latin typeface="Montserrat" pitchFamily="2" charset="77"/>
              </a:rPr>
              <a:t>*£6k minimum spend</a:t>
            </a:r>
          </a:p>
          <a:p>
            <a:pPr defTabSz="457189" fontAlgn="base">
              <a:lnSpc>
                <a:spcPct val="110000"/>
              </a:lnSpc>
              <a:spcAft>
                <a:spcPts val="200"/>
              </a:spcAft>
            </a:pPr>
            <a:r>
              <a:rPr lang="en-GB" sz="700" i="1">
                <a:latin typeface="Montserrat" pitchFamily="2" charset="77"/>
              </a:rPr>
              <a:t>**Paid option depending on scope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131109-4758-30C3-339F-FE8CF30B8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508" y="2370408"/>
            <a:ext cx="488541" cy="242909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EDF3CB71-BD9D-6E6E-6756-C61E63EA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 smtClean="0"/>
              <a:pPr algn="l"/>
              <a:t>15</a:t>
            </a:fld>
            <a:r>
              <a:rPr lang="en-US" sz="700"/>
              <a:t>  |  © 2024 </a:t>
            </a:r>
            <a:r>
              <a:rPr lang="en-US" sz="700" err="1"/>
              <a:t>WorkBuzz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F3B264-2E18-1E06-F5D3-491E2C0B7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21076" y="3397769"/>
            <a:ext cx="138865" cy="11902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87166E1-AD32-0FB5-D79C-9773FC41C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5" y="1911065"/>
            <a:ext cx="138865" cy="11902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6234FA-9495-541F-435D-2D7BBF355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6423" y="4785977"/>
            <a:ext cx="808763" cy="1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549E33C3-51C8-D26D-B4D2-669737CAF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8408" y="328345"/>
            <a:ext cx="5699634" cy="4667181"/>
          </a:xfrm>
          <a:custGeom>
            <a:avLst/>
            <a:gdLst/>
            <a:ahLst/>
            <a:cxnLst/>
            <a:rect l="l" t="t" r="r" b="b"/>
            <a:pathLst>
              <a:path w="13779426" h="6706988">
                <a:moveTo>
                  <a:pt x="13654965" y="6706988"/>
                </a:moveTo>
                <a:lnTo>
                  <a:pt x="124460" y="6706988"/>
                </a:lnTo>
                <a:cubicBezTo>
                  <a:pt x="55880" y="6706988"/>
                  <a:pt x="0" y="6651108"/>
                  <a:pt x="0" y="658252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654965" y="0"/>
                </a:lnTo>
                <a:cubicBezTo>
                  <a:pt x="13723545" y="0"/>
                  <a:pt x="13779426" y="55880"/>
                  <a:pt x="13779426" y="124460"/>
                </a:cubicBezTo>
                <a:lnTo>
                  <a:pt x="13779426" y="6582528"/>
                </a:lnTo>
                <a:cubicBezTo>
                  <a:pt x="13779426" y="6651108"/>
                  <a:pt x="13723545" y="6706988"/>
                  <a:pt x="13654965" y="670698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90229-6C12-D37F-91A1-69EDE21FEB01}"/>
              </a:ext>
            </a:extLst>
          </p:cNvPr>
          <p:cNvSpPr txBox="1"/>
          <p:nvPr/>
        </p:nvSpPr>
        <p:spPr>
          <a:xfrm>
            <a:off x="289826" y="911556"/>
            <a:ext cx="2907136" cy="2987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  <a:latin typeface="Montserrat"/>
              </a:rPr>
              <a:t>Commercials: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Package Tier: Advanced </a:t>
            </a:r>
            <a:endParaRPr lang="en-GB" sz="1000">
              <a:solidFill>
                <a:schemeClr val="bg1"/>
              </a:solidFill>
              <a:latin typeface="Montserrat"/>
            </a:endParaRP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Cost: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£10,000 + vat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Start Date: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31 July 2025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Length: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 Year Agreement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Total Employee Number: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1500</a:t>
            </a:r>
          </a:p>
          <a:p>
            <a:pPr defTabSz="457189">
              <a:lnSpc>
                <a:spcPct val="110000"/>
              </a:lnSpc>
              <a:spcAft>
                <a:spcPts val="12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Investment per employee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(per year):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£6.66p</a:t>
            </a:r>
          </a:p>
          <a:p>
            <a:pPr defTabSz="457189">
              <a:lnSpc>
                <a:spcPct val="110000"/>
              </a:lnSpc>
              <a:spcAft>
                <a:spcPts val="600"/>
              </a:spcAft>
            </a:pPr>
            <a:r>
              <a:rPr lang="en-GB" sz="1000" b="1">
                <a:solidFill>
                  <a:schemeClr val="bg1"/>
                </a:solidFill>
                <a:latin typeface="Montserrat"/>
              </a:rPr>
              <a:t>Potential Employee Savings </a:t>
            </a:r>
            <a:br>
              <a:rPr lang="en-GB" sz="1000" b="1">
                <a:latin typeface="Montserrat" pitchFamily="2" charset="77"/>
              </a:rPr>
            </a:br>
            <a:r>
              <a:rPr lang="en-GB" sz="1000" b="1">
                <a:solidFill>
                  <a:schemeClr val="bg1"/>
                </a:solidFill>
                <a:latin typeface="Montserrat"/>
              </a:rPr>
              <a:t>(Attrition Buster): </a:t>
            </a:r>
            <a:r>
              <a:rPr lang="en-GB" sz="1000">
                <a:solidFill>
                  <a:schemeClr val="bg1"/>
                </a:solidFill>
                <a:latin typeface="Montserrat"/>
              </a:rPr>
              <a:t>£236,000 in year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436951-087A-D39B-23BD-049D8CA5FDBA}"/>
              </a:ext>
            </a:extLst>
          </p:cNvPr>
          <p:cNvSpPr txBox="1"/>
          <p:nvPr/>
        </p:nvSpPr>
        <p:spPr>
          <a:xfrm>
            <a:off x="3449436" y="736300"/>
            <a:ext cx="5694564" cy="2192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800" b="1">
                <a:solidFill>
                  <a:srgbClr val="3D5E81"/>
                </a:solidFill>
                <a:latin typeface="Montserrat"/>
              </a:rPr>
              <a:t>Harness the power of AI, </a:t>
            </a:r>
            <a:r>
              <a:rPr lang="en-GB" sz="800" b="1" i="0">
                <a:solidFill>
                  <a:srgbClr val="3D5E81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accelerate decision-making and unlock deeper employee insights </a:t>
            </a:r>
            <a:r>
              <a:rPr lang="en-GB" sz="800" b="1">
                <a:solidFill>
                  <a:srgbClr val="3D5E81"/>
                </a:solidFill>
                <a:latin typeface="Montserrat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8B07F-2DD5-CDC8-1D7D-67EE86DE1CD1}"/>
              </a:ext>
            </a:extLst>
          </p:cNvPr>
          <p:cNvSpPr txBox="1"/>
          <p:nvPr/>
        </p:nvSpPr>
        <p:spPr>
          <a:xfrm>
            <a:off x="3449437" y="431344"/>
            <a:ext cx="5456529" cy="282706"/>
          </a:xfrm>
          <a:prstGeom prst="rect">
            <a:avLst/>
          </a:prstGeom>
          <a:solidFill>
            <a:srgbClr val="3D5E81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1800"/>
              </a:spcAft>
            </a:pPr>
            <a:r>
              <a:rPr lang="en-GB" sz="1200" b="1" i="0">
                <a:solidFill>
                  <a:schemeClr val="bg1"/>
                </a:solidFill>
                <a:effectLst/>
                <a:latin typeface="Montserrat"/>
              </a:rPr>
              <a:t>Advanced </a:t>
            </a:r>
            <a:endParaRPr lang="en-GB" sz="800">
              <a:solidFill>
                <a:schemeClr val="bg1"/>
              </a:solidFill>
              <a:latin typeface="Montserrat"/>
            </a:endParaRP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25A5E6F6-35AA-67D0-B280-95CAA373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145712"/>
              </p:ext>
            </p:extLst>
          </p:nvPr>
        </p:nvGraphicFramePr>
        <p:xfrm>
          <a:off x="3449436" y="1257962"/>
          <a:ext cx="5456531" cy="102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6531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>
                          <a:solidFill>
                            <a:schemeClr val="dk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Multi-language – Dashboards &amp; ACT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People Science AI - Executive Survey Summary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9094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People Science AI - Department Summary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People Science AI - Comments Analysis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14763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Open API</a:t>
                      </a:r>
                      <a:endParaRPr lang="en-GB" sz="700" b="0" i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83330"/>
                  </a:ext>
                </a:extLst>
              </a:tr>
            </a:tbl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4FC2F12E-7690-F6C7-423D-D7D9E3C8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300505"/>
            <a:ext cx="138865" cy="11902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8E9C5EC-BE97-ED22-834F-77E8FD0F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501472"/>
            <a:ext cx="138865" cy="11902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009ABD8-AF90-EE22-8AEA-06B53779D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712488"/>
            <a:ext cx="138865" cy="119027"/>
          </a:xfrm>
          <a:prstGeom prst="rect">
            <a:avLst/>
          </a:prstGeom>
        </p:spPr>
      </p:pic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F904CDAE-22F1-2F29-B94F-89F787983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120806"/>
              </p:ext>
            </p:extLst>
          </p:nvPr>
        </p:nvGraphicFramePr>
        <p:xfrm>
          <a:off x="3449436" y="2992697"/>
          <a:ext cx="5456531" cy="1028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6531">
                  <a:extLst>
                    <a:ext uri="{9D8B030D-6E8A-4147-A177-3AD203B41FA5}">
                      <a16:colId xmlns:a16="http://schemas.microsoft.com/office/drawing/2014/main" val="398706269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Dedicated Client Success resource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6266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Discovery call </a:t>
                      </a:r>
                      <a:endParaRPr lang="en-GB" sz="750" b="0" i="0">
                        <a:effectLst/>
                        <a:latin typeface="Montserrat" pitchFamily="2" charset="77"/>
                      </a:endParaRP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730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Questionnaire design (every quarter)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3493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Results call (every quarter)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7269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>
                          <a:effectLst/>
                          <a:latin typeface="Montserrat"/>
                        </a:rPr>
                        <a:t>Engagement workshop or executive workshop* *</a:t>
                      </a:r>
                    </a:p>
                  </a:txBody>
                  <a:tcPr marL="2880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86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B164B8-BBDE-3B01-A213-3F1A0E9ED516}"/>
              </a:ext>
            </a:extLst>
          </p:cNvPr>
          <p:cNvSpPr txBox="1"/>
          <p:nvPr/>
        </p:nvSpPr>
        <p:spPr>
          <a:xfrm>
            <a:off x="3449435" y="973135"/>
            <a:ext cx="5194233" cy="2350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900" b="1">
                <a:latin typeface="Montserrat"/>
              </a:rPr>
              <a:t>Every feature in </a:t>
            </a:r>
            <a:r>
              <a:rPr lang="en-GB" sz="900" b="1">
                <a:solidFill>
                  <a:schemeClr val="tx2"/>
                </a:solidFill>
                <a:latin typeface="Montserrat"/>
              </a:rPr>
              <a:t>Grow, </a:t>
            </a:r>
            <a:r>
              <a:rPr lang="en-GB" sz="900" b="1">
                <a:latin typeface="Montserrat"/>
              </a:rPr>
              <a:t>and:</a:t>
            </a:r>
            <a:endParaRPr lang="en-GB" sz="900" b="1">
              <a:solidFill>
                <a:schemeClr val="tx2"/>
              </a:solidFill>
              <a:latin typeface="Montserra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D0F67F4-D914-C088-2F68-9E6BE5E75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043975"/>
            <a:ext cx="138865" cy="11902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63FAE91-7C10-5D26-6DAD-108A7E3B7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244942"/>
            <a:ext cx="138865" cy="1190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7A3A9A4-BE2A-66D3-C827-955FA5C79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455958"/>
            <a:ext cx="138865" cy="1190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7132F5-B205-0F78-B2EE-9306C350D618}"/>
              </a:ext>
            </a:extLst>
          </p:cNvPr>
          <p:cNvSpPr txBox="1"/>
          <p:nvPr/>
        </p:nvSpPr>
        <p:spPr>
          <a:xfrm>
            <a:off x="4093451" y="2608186"/>
            <a:ext cx="4812516" cy="235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800"/>
              </a:spcAft>
            </a:pPr>
            <a:r>
              <a:rPr lang="en-GB" sz="900" b="1">
                <a:latin typeface="Montserrat" pitchFamily="2" charset="77"/>
              </a:rPr>
              <a:t>Every Infinity Service feature in </a:t>
            </a:r>
            <a:r>
              <a:rPr lang="en-GB" sz="900" b="1">
                <a:solidFill>
                  <a:schemeClr val="tx2"/>
                </a:solidFill>
                <a:latin typeface="Montserrat" pitchFamily="2" charset="77"/>
              </a:rPr>
              <a:t>Grow, </a:t>
            </a:r>
            <a:r>
              <a:rPr lang="en-GB" sz="900" b="1">
                <a:latin typeface="Montserrat" pitchFamily="2" charset="77"/>
              </a:rPr>
              <a:t>and:</a:t>
            </a:r>
            <a:endParaRPr lang="en-GB" sz="900" b="1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DC5433-35DE-C1D6-CBF1-0EAC6F22F8FC}"/>
              </a:ext>
            </a:extLst>
          </p:cNvPr>
          <p:cNvSpPr txBox="1"/>
          <p:nvPr/>
        </p:nvSpPr>
        <p:spPr>
          <a:xfrm>
            <a:off x="3449436" y="4309077"/>
            <a:ext cx="4812516" cy="203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 fontAlgn="base">
              <a:lnSpc>
                <a:spcPct val="110000"/>
              </a:lnSpc>
              <a:spcAft>
                <a:spcPts val="200"/>
              </a:spcAft>
            </a:pPr>
            <a:r>
              <a:rPr lang="en-GB" sz="700" i="1">
                <a:latin typeface="Montserrat" pitchFamily="2" charset="77"/>
              </a:rPr>
              <a:t>**Paid option depending on scope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F9A238-23FB-BA06-4461-A7B7A2EE2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3649616"/>
            <a:ext cx="138865" cy="11902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92028C-2B23-7353-D366-C800D6D16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508" y="2614333"/>
            <a:ext cx="488541" cy="242909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D02262AC-F32B-8F40-EC3C-F2C912B4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 smtClean="0"/>
              <a:pPr algn="l"/>
              <a:t>16</a:t>
            </a:fld>
            <a:r>
              <a:rPr lang="en-US" sz="700"/>
              <a:t>  |  © 2024 </a:t>
            </a:r>
            <a:r>
              <a:rPr lang="en-US" sz="700" err="1"/>
              <a:t>WorkBuzz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3995E0-3FE2-FB97-3036-91446A022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1923504"/>
            <a:ext cx="138865" cy="1190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F81C906-EE01-8377-F681-9B7FD7AD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1076" y="2134520"/>
            <a:ext cx="138865" cy="11902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6CDC714-21BC-933E-C3CE-78EED1F7D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6423" y="4785977"/>
            <a:ext cx="808763" cy="1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6A10-98DD-29F8-4451-2DF4FEBE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600C7C9-9880-E7C7-E6D6-FF055A2D7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114341" y="1498"/>
            <a:ext cx="1029661" cy="1029661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B83E2BA-7A40-8BF3-6B30-ACED18C6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186" y="4750123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>
                <a:latin typeface="Montserrat"/>
              </a:rPr>
              <a:pPr algn="l"/>
              <a:t>17</a:t>
            </a:fld>
            <a:r>
              <a:rPr lang="en-US" sz="700">
                <a:latin typeface="Montserrat"/>
              </a:rPr>
              <a:t>  |  </a:t>
            </a:r>
            <a:r>
              <a:rPr lang="en-US" sz="700" err="1">
                <a:latin typeface="Montserrat"/>
              </a:rPr>
              <a:t>WorkBuzz</a:t>
            </a:r>
            <a:r>
              <a:rPr lang="en-US" sz="700">
                <a:latin typeface="Montserrat"/>
              </a:rPr>
              <a:t> Live! 2024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1F9B90-143E-9CBB-5B4D-4DB090D4A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9196" y="4796056"/>
            <a:ext cx="1474305" cy="17308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387608-643E-5D15-38DA-73FA51D949C2}"/>
              </a:ext>
            </a:extLst>
          </p:cNvPr>
          <p:cNvSpPr txBox="1"/>
          <p:nvPr/>
        </p:nvSpPr>
        <p:spPr>
          <a:xfrm>
            <a:off x="594891" y="1031159"/>
            <a:ext cx="463267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60"/>
              </a:lnSpc>
            </a:pPr>
            <a:r>
              <a:rPr lang="en-US" sz="3300" b="1" spc="-150">
                <a:solidFill>
                  <a:srgbClr val="3D5E81"/>
                </a:solidFill>
                <a:latin typeface="Montserrat" pitchFamily="2" charset="77"/>
                <a:ea typeface="Zilla Slab" pitchFamily="2" charset="77"/>
              </a:rPr>
              <a:t>WorkBuzz Advanced</a:t>
            </a:r>
            <a:br>
              <a:rPr lang="en-US" sz="3300" b="1" spc="-150">
                <a:solidFill>
                  <a:srgbClr val="414141"/>
                </a:solidFill>
                <a:latin typeface="Montserrat" pitchFamily="2" charset="77"/>
                <a:ea typeface="Zilla Slab" pitchFamily="2" charset="77"/>
              </a:rPr>
            </a:br>
            <a:r>
              <a:rPr lang="en-US" sz="3300" b="1" spc="-150">
                <a:solidFill>
                  <a:srgbClr val="F68523"/>
                </a:solidFill>
                <a:latin typeface="Montserrat" pitchFamily="2" charset="77"/>
                <a:ea typeface="Zilla Slab" pitchFamily="2" charset="77"/>
              </a:rPr>
              <a:t>Arriving January 2025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7D35FC8-5BD7-AE33-E2D5-AEE4F9FA8306}"/>
              </a:ext>
            </a:extLst>
          </p:cNvPr>
          <p:cNvSpPr txBox="1"/>
          <p:nvPr/>
        </p:nvSpPr>
        <p:spPr>
          <a:xfrm>
            <a:off x="594891" y="2419721"/>
            <a:ext cx="7719015" cy="1154162"/>
          </a:xfrm>
          <a:prstGeom prst="rect">
            <a:avLst/>
          </a:prstGeom>
          <a:noFill/>
        </p:spPr>
        <p:txBody>
          <a:bodyPr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  <a:ea typeface="+mn-lt"/>
                <a:cs typeface="+mn-lt"/>
              </a:rPr>
              <a:t>Sign up before the end of December 2024, </a:t>
            </a:r>
            <a:b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  <a:ea typeface="+mn-lt"/>
                <a:cs typeface="+mn-lt"/>
              </a:rPr>
            </a:b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  <a:ea typeface="+mn-lt"/>
                <a:cs typeface="+mn-lt"/>
              </a:rPr>
              <a:t>and get a free upgrade to WorkBuzz Advanced for the first 12 months*</a:t>
            </a:r>
            <a:endParaRPr lang="en-US" sz="2400" dirty="0">
              <a:solidFill>
                <a:schemeClr val="tx1">
                  <a:lumMod val="60000"/>
                  <a:lumOff val="40000"/>
                </a:schemeClr>
              </a:solidFill>
              <a:latin typeface="Montserrat"/>
              <a:cs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BB8EA5-3BF5-17E0-D311-47D746566B71}"/>
              </a:ext>
            </a:extLst>
          </p:cNvPr>
          <p:cNvSpPr txBox="1"/>
          <p:nvPr/>
        </p:nvSpPr>
        <p:spPr>
          <a:xfrm>
            <a:off x="596578" y="4163673"/>
            <a:ext cx="70363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BEC0BD"/>
                </a:solidFill>
                <a:latin typeface="Montserrat" pitchFamily="2" charset="77"/>
                <a:ea typeface="Zilla Slab SemiBold" pitchFamily="2" charset="77"/>
              </a:rPr>
              <a:t>* T&amp;Cs apply. Minimum 2 year rolling contract. </a:t>
            </a:r>
          </a:p>
        </p:txBody>
      </p:sp>
    </p:spTree>
    <p:extLst>
      <p:ext uri="{BB962C8B-B14F-4D97-AF65-F5344CB8AC3E}">
        <p14:creationId xmlns:p14="http://schemas.microsoft.com/office/powerpoint/2010/main" val="37113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1B27017-FA01-AF80-1A8C-5DBD929F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7" y="4712817"/>
            <a:ext cx="2418466" cy="273844"/>
          </a:xfrm>
        </p:spPr>
        <p:txBody>
          <a:bodyPr/>
          <a:lstStyle/>
          <a:p>
            <a:pPr algn="l"/>
            <a:fld id="{FD93D7C1-AA2D-5648-AC35-EF9E51AF4643}" type="slidenum">
              <a:rPr lang="en-US" sz="700" dirty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2</a:t>
            </a:fld>
            <a:r>
              <a:rPr lang="en-US" sz="700">
                <a:solidFill>
                  <a:prstClr val="black">
                    <a:tint val="75000"/>
                  </a:prstClr>
                </a:solidFill>
                <a:latin typeface="Calibri"/>
              </a:rPr>
              <a:t>  |  © 2024 WorkBuzz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A335E18-5A80-BB94-DCEB-4744464A8328}"/>
              </a:ext>
            </a:extLst>
          </p:cNvPr>
          <p:cNvSpPr txBox="1"/>
          <p:nvPr/>
        </p:nvSpPr>
        <p:spPr>
          <a:xfrm>
            <a:off x="329718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1F497D"/>
                </a:solidFill>
                <a:latin typeface="Montserrat"/>
                <a:sym typeface="Montserrat Bold"/>
              </a:rPr>
              <a:t>The Double-Sided Problem</a:t>
            </a:r>
            <a:endParaRPr lang="en-US" sz="9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45C68-D56F-77B8-08D7-13C768112098}"/>
              </a:ext>
            </a:extLst>
          </p:cNvPr>
          <p:cNvSpPr txBox="1"/>
          <p:nvPr/>
        </p:nvSpPr>
        <p:spPr>
          <a:xfrm>
            <a:off x="3732219" y="2245060"/>
            <a:ext cx="1691085" cy="1184940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/>
            <a:r>
              <a:rPr lang="en-GB" sz="2200" b="1">
                <a:solidFill>
                  <a:srgbClr val="3D5E81"/>
                </a:solidFill>
                <a:latin typeface="Montserrat"/>
              </a:rPr>
              <a:t>People Science AI</a:t>
            </a:r>
            <a:endParaRPr lang="en-US" sz="900">
              <a:solidFill>
                <a:prstClr val="black"/>
              </a:solidFill>
              <a:latin typeface="Montserrat"/>
            </a:endParaRPr>
          </a:p>
          <a:p>
            <a:pPr algn="ctr"/>
            <a:r>
              <a:rPr lang="en-GB" sz="1000" b="1">
                <a:solidFill>
                  <a:srgbClr val="3D5E81"/>
                </a:solidFill>
                <a:latin typeface="Montserrat"/>
              </a:rPr>
              <a:t>Summarize key insights and advise recommend area of focus.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1B9F-56FC-9DD8-78D8-82122D4E0B3C}"/>
              </a:ext>
            </a:extLst>
          </p:cNvPr>
          <p:cNvSpPr txBox="1"/>
          <p:nvPr/>
        </p:nvSpPr>
        <p:spPr>
          <a:xfrm>
            <a:off x="6764652" y="2050860"/>
            <a:ext cx="1691085" cy="1338828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/>
            <a:r>
              <a:rPr lang="en-GB" sz="2200" b="1">
                <a:solidFill>
                  <a:prstClr val="white"/>
                </a:solidFill>
                <a:latin typeface="Montserrat"/>
              </a:rPr>
              <a:t>People</a:t>
            </a:r>
            <a:endParaRPr lang="en-US" sz="900">
              <a:solidFill>
                <a:prstClr val="white"/>
              </a:solidFill>
              <a:latin typeface="Montserrat"/>
              <a:ea typeface="Calibri"/>
              <a:cs typeface="Calibri"/>
            </a:endParaRPr>
          </a:p>
          <a:p>
            <a:pPr algn="ctr"/>
            <a:r>
              <a:rPr lang="en-GB" sz="2200" b="1">
                <a:solidFill>
                  <a:prstClr val="white"/>
                </a:solidFill>
                <a:latin typeface="Montserrat"/>
              </a:rPr>
              <a:t>Leaders</a:t>
            </a:r>
          </a:p>
          <a:p>
            <a:pPr algn="ctr"/>
            <a:r>
              <a:rPr lang="en-GB" sz="1000" b="1">
                <a:solidFill>
                  <a:srgbClr val="F67F00"/>
                </a:solidFill>
                <a:latin typeface="Montserrat"/>
              </a:rPr>
              <a:t>Limited expertise to </a:t>
            </a:r>
            <a:r>
              <a:rPr lang="en-GB" sz="1000" b="1" err="1">
                <a:solidFill>
                  <a:srgbClr val="F67F00"/>
                </a:solidFill>
                <a:latin typeface="Montserrat"/>
              </a:rPr>
              <a:t>analyze</a:t>
            </a:r>
            <a:r>
              <a:rPr lang="en-GB" sz="1000" b="1">
                <a:solidFill>
                  <a:srgbClr val="F67F00"/>
                </a:solidFill>
                <a:latin typeface="Montserrat"/>
              </a:rPr>
              <a:t> and digest survey results to prioritize actions.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8E6F6-1862-F62C-5697-112862C9636C}"/>
              </a:ext>
            </a:extLst>
          </p:cNvPr>
          <p:cNvSpPr txBox="1"/>
          <p:nvPr/>
        </p:nvSpPr>
        <p:spPr>
          <a:xfrm>
            <a:off x="671878" y="2050861"/>
            <a:ext cx="1691085" cy="1338828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/>
            <a:r>
              <a:rPr lang="en-GB" sz="2200" b="1">
                <a:solidFill>
                  <a:srgbClr val="3D5E81"/>
                </a:solidFill>
                <a:latin typeface="Montserrat"/>
              </a:rPr>
              <a:t>HR</a:t>
            </a:r>
            <a:endParaRPr lang="en-US" sz="900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algn="ctr"/>
            <a:r>
              <a:rPr lang="en-GB" sz="2200" b="1">
                <a:solidFill>
                  <a:srgbClr val="3D5E81"/>
                </a:solidFill>
                <a:latin typeface="Montserrat"/>
              </a:rPr>
              <a:t>Teams</a:t>
            </a:r>
            <a:endParaRPr lang="en-GB" sz="900" err="1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algn="ctr"/>
            <a:r>
              <a:rPr lang="en-GB" sz="1000" b="1">
                <a:solidFill>
                  <a:srgbClr val="F67F00"/>
                </a:solidFill>
                <a:latin typeface="Montserrat"/>
              </a:rPr>
              <a:t>At full capacity, so unable to support all People Leaders proactively.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F209191-4574-7E77-1836-EF6B9B00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6692" y="219092"/>
            <a:ext cx="1614484" cy="2067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26AA7-8042-0279-3DDD-406FB22F2FAB}"/>
              </a:ext>
            </a:extLst>
          </p:cNvPr>
          <p:cNvGrpSpPr/>
          <p:nvPr/>
        </p:nvGrpSpPr>
        <p:grpSpPr>
          <a:xfrm>
            <a:off x="4400303" y="1904992"/>
            <a:ext cx="342901" cy="337458"/>
            <a:chOff x="6781800" y="4103913"/>
            <a:chExt cx="685801" cy="674915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D801A24C-A863-F1AA-AD48-4DC017A5AF17}"/>
                </a:ext>
              </a:extLst>
            </p:cNvPr>
            <p:cNvSpPr/>
            <p:nvPr/>
          </p:nvSpPr>
          <p:spPr>
            <a:xfrm>
              <a:off x="6781800" y="4103913"/>
              <a:ext cx="685801" cy="674915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Graphic 1">
              <a:extLst>
                <a:ext uri="{FF2B5EF4-FFF2-40B4-BE49-F238E27FC236}">
                  <a16:creationId xmlns:a16="http://schemas.microsoft.com/office/drawing/2014/main" id="{7AE43599-B273-D563-01F5-3F75664D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09386" y="4222433"/>
              <a:ext cx="440496" cy="438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9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208" y="1534608"/>
            <a:ext cx="2573011" cy="3323530"/>
            <a:chOff x="0" y="0"/>
            <a:chExt cx="3757092" cy="4852994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13278" y="2370620"/>
            <a:ext cx="2336472" cy="2356950"/>
            <a:chOff x="0" y="952259"/>
            <a:chExt cx="6230591" cy="628520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259"/>
              <a:ext cx="6230591" cy="100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PEOPLE SCIENCE AI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EXEC SUMMARY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151622"/>
              <a:ext cx="6230591" cy="5085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Human AI Avatar delivers a unique People Science executive-level summary for every survey. </a:t>
              </a:r>
            </a:p>
            <a:p>
              <a:pPr>
                <a:lnSpc>
                  <a:spcPts val="1470"/>
                </a:lnSpc>
              </a:pP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Based on our Expert-Trained AI Model, which is built on over 1 million hours of employee engagement expertise, specifically tailored for interpreting engagement data.</a:t>
              </a: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329718" y="308474"/>
            <a:ext cx="6955679" cy="3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prstClr val="white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Key</a:t>
            </a:r>
            <a:r>
              <a:rPr lang="en-US" sz="2000" b="1">
                <a:solidFill>
                  <a:prstClr val="white"/>
                </a:solidFill>
                <a:latin typeface="Montserrat"/>
                <a:ea typeface="Montserrat Bold"/>
                <a:cs typeface="Montserrat Bold"/>
                <a:sym typeface="Montserrat Ultra-Bold"/>
              </a:rPr>
              <a:t> Features</a:t>
            </a:r>
            <a:endParaRPr lang="en-US" sz="2000" b="1">
              <a:solidFill>
                <a:prstClr val="white"/>
              </a:solidFill>
              <a:latin typeface="Montserrat" pitchFamily="2" charset="77"/>
              <a:ea typeface="Montserrat Bold"/>
              <a:cs typeface="Montserrat Bold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00EB978-04DD-7568-9746-CC32F9F1F4EA}"/>
              </a:ext>
            </a:extLst>
          </p:cNvPr>
          <p:cNvGrpSpPr/>
          <p:nvPr/>
        </p:nvGrpSpPr>
        <p:grpSpPr>
          <a:xfrm>
            <a:off x="3288769" y="1534607"/>
            <a:ext cx="2573011" cy="3323530"/>
            <a:chOff x="0" y="0"/>
            <a:chExt cx="3757092" cy="485299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ADE0113-4D34-9096-C673-C0158BC90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7B12300F-9B70-57E2-8960-94AA257276A4}"/>
              </a:ext>
            </a:extLst>
          </p:cNvPr>
          <p:cNvGrpSpPr/>
          <p:nvPr/>
        </p:nvGrpSpPr>
        <p:grpSpPr>
          <a:xfrm>
            <a:off x="3401670" y="2393789"/>
            <a:ext cx="2336472" cy="2550915"/>
            <a:chOff x="0" y="952259"/>
            <a:chExt cx="6230591" cy="6802440"/>
          </a:xfrm>
        </p:grpSpPr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CA99D57-E911-7A43-FE53-1AFA73318285}"/>
                </a:ext>
              </a:extLst>
            </p:cNvPr>
            <p:cNvSpPr txBox="1"/>
            <p:nvPr/>
          </p:nvSpPr>
          <p:spPr>
            <a:xfrm>
              <a:off x="0" y="952259"/>
              <a:ext cx="6230591" cy="100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PEOPLE SCIENCE AI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DEPARTMENT SUMMARY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B0856580-D31F-2D23-0CCE-7366338C669C}"/>
                </a:ext>
              </a:extLst>
            </p:cNvPr>
            <p:cNvSpPr txBox="1"/>
            <p:nvPr/>
          </p:nvSpPr>
          <p:spPr>
            <a:xfrm>
              <a:off x="0" y="2151622"/>
              <a:ext cx="6230591" cy="5603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</a:t>
              </a:r>
              <a:r>
                <a:rPr lang="en-US" sz="1000" err="1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WorkBuzz</a:t>
              </a: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AI delivers detailed People Science text summaries for managers and department levels </a:t>
              </a: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Summaries use our specialized AI model, incorporating insights from over 1 million hours of employee engagement expertise, customized specifically for departmental and managerial insights.</a:t>
              </a: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endParaRPr lang="en-US" sz="1050">
                <a:solidFill>
                  <a:srgbClr val="0E2C4B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CA1B7E93-8AF9-1313-FC2D-393401FAE7F8}"/>
              </a:ext>
            </a:extLst>
          </p:cNvPr>
          <p:cNvGrpSpPr/>
          <p:nvPr/>
        </p:nvGrpSpPr>
        <p:grpSpPr>
          <a:xfrm>
            <a:off x="6197296" y="1523572"/>
            <a:ext cx="2573011" cy="3323530"/>
            <a:chOff x="0" y="0"/>
            <a:chExt cx="3757092" cy="485299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C01B946-337C-29DA-5A55-F9FE371C4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22">
            <a:extLst>
              <a:ext uri="{FF2B5EF4-FFF2-40B4-BE49-F238E27FC236}">
                <a16:creationId xmlns:a16="http://schemas.microsoft.com/office/drawing/2014/main" id="{CED143C8-EBC9-15D5-88A5-6BE8BD376552}"/>
              </a:ext>
            </a:extLst>
          </p:cNvPr>
          <p:cNvGrpSpPr/>
          <p:nvPr/>
        </p:nvGrpSpPr>
        <p:grpSpPr>
          <a:xfrm>
            <a:off x="6313230" y="2393788"/>
            <a:ext cx="2336472" cy="1281335"/>
            <a:chOff x="0" y="952259"/>
            <a:chExt cx="6230591" cy="3416894"/>
          </a:xfrm>
        </p:grpSpPr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4FAA2FEB-FA1E-ED7D-3660-3462C9AE8868}"/>
                </a:ext>
              </a:extLst>
            </p:cNvPr>
            <p:cNvSpPr txBox="1"/>
            <p:nvPr/>
          </p:nvSpPr>
          <p:spPr>
            <a:xfrm>
              <a:off x="0" y="952259"/>
              <a:ext cx="6230591" cy="100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4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GUIDANCE AND</a:t>
              </a:r>
              <a:endParaRPr lang="en-US" sz="1200">
                <a:solidFill>
                  <a:srgbClr val="F67F00"/>
                </a:solidFill>
                <a:latin typeface="Montserrat"/>
              </a:endParaRPr>
            </a:p>
            <a:p>
              <a:pPr>
                <a:lnSpc>
                  <a:spcPts val="1534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EDUCATION AI</a:t>
              </a:r>
              <a:endParaRPr lang="en-US" sz="900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927B9909-1B58-062A-5FB3-6796F934B0B8}"/>
                </a:ext>
              </a:extLst>
            </p:cNvPr>
            <p:cNvSpPr txBox="1"/>
            <p:nvPr/>
          </p:nvSpPr>
          <p:spPr>
            <a:xfrm>
              <a:off x="0" y="2151622"/>
              <a:ext cx="6230591" cy="2217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Comprehensive support for all users throughout the </a:t>
              </a:r>
              <a:r>
                <a:rPr lang="en-US" sz="1000" err="1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WorkBuzz</a:t>
              </a:r>
              <a:r>
                <a:rPr lang="en-US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platform powered by People Science AI.</a:t>
              </a:r>
              <a:endParaRPr lang="en-US" sz="1000">
                <a:solidFill>
                  <a:srgbClr val="3D5E81"/>
                </a:solidFill>
                <a:latin typeface="Montserrat"/>
                <a:ea typeface="Calibri"/>
                <a:cs typeface="Calibri"/>
              </a:endParaRPr>
            </a:p>
            <a:p>
              <a:pPr>
                <a:lnSpc>
                  <a:spcPts val="1470"/>
                </a:lnSpc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470"/>
                </a:lnSpc>
              </a:pPr>
              <a:endParaRPr lang="en-US" sz="1050">
                <a:solidFill>
                  <a:srgbClr val="0E2C4B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20" name="Picture 19" descr="A person in a hard hat using a computer and talking on a cell phone&#10;&#10;Description automatically generated">
            <a:extLst>
              <a:ext uri="{FF2B5EF4-FFF2-40B4-BE49-F238E27FC236}">
                <a16:creationId xmlns:a16="http://schemas.microsoft.com/office/drawing/2014/main" id="{DB938F48-1545-2290-A1C6-7AED35C4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" t="-141" r="195" b="-1022"/>
          <a:stretch/>
        </p:blipFill>
        <p:spPr>
          <a:xfrm>
            <a:off x="3286295" y="903389"/>
            <a:ext cx="2569278" cy="1262279"/>
          </a:xfrm>
          <a:prstGeom prst="rect">
            <a:avLst/>
          </a:prstGeom>
        </p:spPr>
      </p:pic>
      <p:pic>
        <p:nvPicPr>
          <p:cNvPr id="17" name="Picture 16" descr="A couple of men sitting at a table with a computer and tablet&#10;&#10;Description automatically generated">
            <a:extLst>
              <a:ext uri="{FF2B5EF4-FFF2-40B4-BE49-F238E27FC236}">
                <a16:creationId xmlns:a16="http://schemas.microsoft.com/office/drawing/2014/main" id="{BAC15539-5842-454F-0ED6-E5DFF77E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52" b="13060"/>
          <a:stretch/>
        </p:blipFill>
        <p:spPr>
          <a:xfrm>
            <a:off x="6199503" y="923197"/>
            <a:ext cx="2588558" cy="1260981"/>
          </a:xfrm>
          <a:prstGeom prst="roundRect">
            <a:avLst/>
          </a:prstGeom>
        </p:spPr>
      </p:pic>
      <p:pic>
        <p:nvPicPr>
          <p:cNvPr id="5" name="Picture 4" descr="A person with her hands together&#10;&#10;Description automatically generated">
            <a:extLst>
              <a:ext uri="{FF2B5EF4-FFF2-40B4-BE49-F238E27FC236}">
                <a16:creationId xmlns:a16="http://schemas.microsoft.com/office/drawing/2014/main" id="{614D315A-1EEC-F966-FE72-D2E87BD03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673"/>
          <a:stretch/>
        </p:blipFill>
        <p:spPr>
          <a:xfrm>
            <a:off x="381000" y="913922"/>
            <a:ext cx="2567215" cy="12578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208" y="1534608"/>
            <a:ext cx="2573011" cy="3323530"/>
            <a:chOff x="0" y="0"/>
            <a:chExt cx="3757092" cy="4852994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13278" y="3125431"/>
            <a:ext cx="2336472" cy="1590651"/>
            <a:chOff x="0" y="952259"/>
            <a:chExt cx="6230591" cy="4241737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259"/>
              <a:ext cx="6230591" cy="999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EXEC</a:t>
              </a:r>
              <a:b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</a:b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SUMMARY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151622"/>
              <a:ext cx="6230591" cy="3042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GB" sz="1000">
                  <a:solidFill>
                    <a:srgbClr val="3D5E8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Generate shareable executive-level survey summaries, using our Expert-Trained AI Model which draws on over 1 million hours of Employee Engagement expertise. </a:t>
              </a:r>
              <a:endParaRPr lang="en-US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endParaRPr lang="en-US" sz="11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00EB978-04DD-7568-9746-CC32F9F1F4EA}"/>
              </a:ext>
            </a:extLst>
          </p:cNvPr>
          <p:cNvGrpSpPr/>
          <p:nvPr/>
        </p:nvGrpSpPr>
        <p:grpSpPr>
          <a:xfrm>
            <a:off x="3288769" y="1534607"/>
            <a:ext cx="2573011" cy="3323530"/>
            <a:chOff x="0" y="0"/>
            <a:chExt cx="3757092" cy="485299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ADE0113-4D34-9096-C673-C0158BC90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7B12300F-9B70-57E2-8960-94AA257276A4}"/>
              </a:ext>
            </a:extLst>
          </p:cNvPr>
          <p:cNvGrpSpPr/>
          <p:nvPr/>
        </p:nvGrpSpPr>
        <p:grpSpPr>
          <a:xfrm>
            <a:off x="3401670" y="3148600"/>
            <a:ext cx="2336472" cy="1627584"/>
            <a:chOff x="0" y="952259"/>
            <a:chExt cx="6230591" cy="4340226"/>
          </a:xfrm>
        </p:grpSpPr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CA99D57-E911-7A43-FE53-1AFA73318285}"/>
                </a:ext>
              </a:extLst>
            </p:cNvPr>
            <p:cNvSpPr txBox="1"/>
            <p:nvPr/>
          </p:nvSpPr>
          <p:spPr>
            <a:xfrm>
              <a:off x="0" y="952259"/>
              <a:ext cx="6230591" cy="999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DEPARTMENT</a:t>
              </a:r>
            </a:p>
            <a:p>
              <a:pPr>
                <a:lnSpc>
                  <a:spcPts val="1470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  <a:sym typeface="Montserrat Ultra-Bold"/>
                </a:rPr>
                <a:t>SUMMARY</a:t>
              </a:r>
              <a:endParaRPr lang="en-US" sz="1200" b="1">
                <a:solidFill>
                  <a:srgbClr val="F67F00"/>
                </a:solidFill>
                <a:latin typeface="Montserrat"/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B0856580-D31F-2D23-0CCE-7366338C669C}"/>
                </a:ext>
              </a:extLst>
            </p:cNvPr>
            <p:cNvSpPr txBox="1"/>
            <p:nvPr/>
          </p:nvSpPr>
          <p:spPr>
            <a:xfrm>
              <a:off x="0" y="2151622"/>
              <a:ext cx="6230591" cy="3140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</a:pPr>
              <a:r>
                <a:rPr lang="en-GB" sz="1000">
                  <a:solidFill>
                    <a:srgbClr val="3D5E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Empower your People Leaders with department-based summaries and action plans - pinpoint priority areas at the click of a button.</a:t>
              </a:r>
              <a:endParaRPr lang="en-GB" sz="1000">
                <a:solidFill>
                  <a:srgbClr val="3D5E81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1470"/>
                </a:lnSpc>
              </a:pPr>
              <a:endParaRPr lang="en-US" sz="1100">
                <a:solidFill>
                  <a:srgbClr val="3D5E81"/>
                </a:solidFill>
                <a:latin typeface="Montserrat"/>
              </a:endParaRPr>
            </a:p>
            <a:p>
              <a:pPr>
                <a:lnSpc>
                  <a:spcPts val="1470"/>
                </a:lnSpc>
              </a:pPr>
              <a:endParaRPr lang="en-US" sz="1050">
                <a:solidFill>
                  <a:srgbClr val="0E2C4B"/>
                </a:solidFill>
                <a:latin typeface="Montserrat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CA1B7E93-8AF9-1313-FC2D-393401FAE7F8}"/>
              </a:ext>
            </a:extLst>
          </p:cNvPr>
          <p:cNvGrpSpPr/>
          <p:nvPr/>
        </p:nvGrpSpPr>
        <p:grpSpPr>
          <a:xfrm>
            <a:off x="6197296" y="1523572"/>
            <a:ext cx="2573011" cy="3323530"/>
            <a:chOff x="0" y="0"/>
            <a:chExt cx="3757092" cy="485299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C01B946-337C-29DA-5A55-F9FE371C4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3757092" cy="4852994"/>
            </a:xfrm>
            <a:custGeom>
              <a:avLst/>
              <a:gdLst/>
              <a:ahLst/>
              <a:cxnLst/>
              <a:rect l="l" t="t" r="r" b="b"/>
              <a:pathLst>
                <a:path w="3757092" h="4852994">
                  <a:moveTo>
                    <a:pt x="3632632" y="4852994"/>
                  </a:moveTo>
                  <a:lnTo>
                    <a:pt x="124460" y="4852994"/>
                  </a:lnTo>
                  <a:cubicBezTo>
                    <a:pt x="55880" y="4852994"/>
                    <a:pt x="0" y="4797114"/>
                    <a:pt x="0" y="47285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32632" y="0"/>
                  </a:lnTo>
                  <a:cubicBezTo>
                    <a:pt x="3701212" y="0"/>
                    <a:pt x="3757092" y="55880"/>
                    <a:pt x="3757092" y="124460"/>
                  </a:cubicBezTo>
                  <a:lnTo>
                    <a:pt x="3757092" y="4728534"/>
                  </a:lnTo>
                  <a:cubicBezTo>
                    <a:pt x="3757092" y="4797114"/>
                    <a:pt x="3701212" y="4852994"/>
                    <a:pt x="3632632" y="48529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22">
            <a:extLst>
              <a:ext uri="{FF2B5EF4-FFF2-40B4-BE49-F238E27FC236}">
                <a16:creationId xmlns:a16="http://schemas.microsoft.com/office/drawing/2014/main" id="{CED143C8-EBC9-15D5-88A5-6BE8BD376552}"/>
              </a:ext>
            </a:extLst>
          </p:cNvPr>
          <p:cNvGrpSpPr/>
          <p:nvPr/>
        </p:nvGrpSpPr>
        <p:grpSpPr>
          <a:xfrm>
            <a:off x="6313230" y="3148599"/>
            <a:ext cx="2336472" cy="1866111"/>
            <a:chOff x="0" y="952259"/>
            <a:chExt cx="6230591" cy="4976297"/>
          </a:xfrm>
        </p:grpSpPr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4FAA2FEB-FA1E-ED7D-3660-3462C9AE8868}"/>
                </a:ext>
              </a:extLst>
            </p:cNvPr>
            <p:cNvSpPr txBox="1"/>
            <p:nvPr/>
          </p:nvSpPr>
          <p:spPr>
            <a:xfrm>
              <a:off x="0" y="952259"/>
              <a:ext cx="6230591" cy="999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4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</a:rPr>
                <a:t>COMMENTS</a:t>
              </a:r>
            </a:p>
            <a:p>
              <a:pPr>
                <a:lnSpc>
                  <a:spcPts val="1534"/>
                </a:lnSpc>
              </a:pPr>
              <a:r>
                <a:rPr lang="en-US" sz="1200" b="1">
                  <a:solidFill>
                    <a:srgbClr val="F67F00"/>
                  </a:solidFill>
                  <a:latin typeface="Montserrat"/>
                </a:rPr>
                <a:t>ANALYSIS</a:t>
              </a:r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927B9909-1B58-062A-5FB3-6796F934B0B8}"/>
                </a:ext>
              </a:extLst>
            </p:cNvPr>
            <p:cNvSpPr txBox="1"/>
            <p:nvPr/>
          </p:nvSpPr>
          <p:spPr>
            <a:xfrm>
              <a:off x="0" y="2151622"/>
              <a:ext cx="6230591" cy="3776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GB" sz="1000">
                  <a:solidFill>
                    <a:srgbClr val="3D5E8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Instantly analyse open-text comments and consistently understand key topics and sentiment without the need for manual review. </a:t>
              </a:r>
              <a:endParaRPr lang="en-US" sz="1000">
                <a:solidFill>
                  <a:srgbClr val="3D5E81"/>
                </a:solidFill>
                <a:sym typeface="Montserrat"/>
              </a:endParaRPr>
            </a:p>
            <a:p>
              <a:endParaRPr lang="en-US"/>
            </a:p>
            <a:p>
              <a:pPr>
                <a:lnSpc>
                  <a:spcPts val="1470"/>
                </a:lnSpc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470"/>
                </a:lnSpc>
              </a:pPr>
              <a:endParaRPr lang="en-US" sz="1050">
                <a:solidFill>
                  <a:srgbClr val="0E2C4B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pic>
        <p:nvPicPr>
          <p:cNvPr id="19" name="Picture 18" descr="A person looking at a graph&#10;&#10;Description automatically generated">
            <a:extLst>
              <a:ext uri="{FF2B5EF4-FFF2-40B4-BE49-F238E27FC236}">
                <a16:creationId xmlns:a16="http://schemas.microsoft.com/office/drawing/2014/main" id="{39D0695C-DC1D-6EC5-8076-42CE43E2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99" y="1673380"/>
            <a:ext cx="2080860" cy="1347199"/>
          </a:xfrm>
          <a:prstGeom prst="rect">
            <a:avLst/>
          </a:prstGeom>
        </p:spPr>
      </p:pic>
      <p:sp>
        <p:nvSpPr>
          <p:cNvPr id="26" name="Subtitle 7">
            <a:extLst>
              <a:ext uri="{FF2B5EF4-FFF2-40B4-BE49-F238E27FC236}">
                <a16:creationId xmlns:a16="http://schemas.microsoft.com/office/drawing/2014/main" id="{A1F13218-DC72-B509-293E-6836BA36D903}"/>
              </a:ext>
            </a:extLst>
          </p:cNvPr>
          <p:cNvSpPr txBox="1">
            <a:spLocks/>
          </p:cNvSpPr>
          <p:nvPr/>
        </p:nvSpPr>
        <p:spPr>
          <a:xfrm>
            <a:off x="3859004" y="352579"/>
            <a:ext cx="5107653" cy="1553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1400">
                <a:solidFill>
                  <a:srgbClr val="3D5E81"/>
                </a:solidFill>
                <a:latin typeface="Montserrat"/>
              </a:rPr>
              <a:t>The </a:t>
            </a:r>
            <a:r>
              <a:rPr lang="en-GB" sz="1400" err="1">
                <a:solidFill>
                  <a:srgbClr val="3D5E81"/>
                </a:solidFill>
                <a:latin typeface="Montserrat"/>
              </a:rPr>
              <a:t>WorkBuzz</a:t>
            </a:r>
            <a:r>
              <a:rPr lang="en-GB" sz="1400">
                <a:solidFill>
                  <a:srgbClr val="3D5E81"/>
                </a:solidFill>
                <a:latin typeface="Montserrat"/>
              </a:rPr>
              <a:t> you love - now with added intelligence.</a:t>
            </a:r>
          </a:p>
        </p:txBody>
      </p:sp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2DC3B2BE-07F3-80A4-6267-6D680505A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568" y="1606670"/>
            <a:ext cx="2135301" cy="1391010"/>
          </a:xfrm>
          <a:prstGeom prst="rect">
            <a:avLst/>
          </a:prstGeom>
        </p:spPr>
      </p:pic>
      <p:pic>
        <p:nvPicPr>
          <p:cNvPr id="31" name="Picture 30" descr="A screen shot of a graph&#10;&#10;Description automatically generated">
            <a:extLst>
              <a:ext uri="{FF2B5EF4-FFF2-40B4-BE49-F238E27FC236}">
                <a16:creationId xmlns:a16="http://schemas.microsoft.com/office/drawing/2014/main" id="{29EF5F35-2DF5-32EF-C27A-902FC5AA0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233" y="1649802"/>
            <a:ext cx="1821669" cy="13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524061" y="2076353"/>
            <a:ext cx="2505689" cy="22104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Generate shareable executive-level survey summaries, using our Expert-Trained AI Model which draws on over 1 million hours of Employee Engagement expertise.</a:t>
            </a:r>
            <a:r>
              <a:rPr lang="en-GB" sz="2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200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1470"/>
              </a:lnSpc>
            </a:pPr>
            <a:endParaRPr lang="en-US" sz="1100">
              <a:solidFill>
                <a:srgbClr val="3D5E8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 – Executive Summary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pic>
        <p:nvPicPr>
          <p:cNvPr id="20" name="Picture 19" descr="A person looking at a graph&#10;&#10;Description automatically generated">
            <a:extLst>
              <a:ext uri="{FF2B5EF4-FFF2-40B4-BE49-F238E27FC236}">
                <a16:creationId xmlns:a16="http://schemas.microsoft.com/office/drawing/2014/main" id="{280EACE0-9A9F-F327-7D12-44B113719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186" y="1282610"/>
            <a:ext cx="5552992" cy="36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524061" y="2076353"/>
            <a:ext cx="2325689" cy="2179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Empower your People Leaders with department-based summaries and action plans - pinpoint priority areas at the click of a button.</a:t>
            </a: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1470"/>
              </a:lnSpc>
            </a:pPr>
            <a:endParaRPr lang="en-US" sz="1100">
              <a:solidFill>
                <a:srgbClr val="3D5E8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 – Department Summary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EE2BBE-A827-C769-FD12-303690E66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30" y="1278194"/>
            <a:ext cx="5468741" cy="35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524061" y="2076353"/>
            <a:ext cx="2325689" cy="24566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Instantly analyse open-text comments and consistently understand key topics and sentiment without the need for manual review. </a:t>
            </a: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1470"/>
              </a:lnSpc>
            </a:pPr>
            <a:endParaRPr lang="en-US" sz="1100">
              <a:solidFill>
                <a:srgbClr val="3D5E8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 – Comments Analysis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F8A38BB6-0383-AACE-0707-6DABA8AF5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68" y="1289097"/>
            <a:ext cx="4741062" cy="35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944599" y="4362353"/>
            <a:ext cx="7221179" cy="15640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Create multi-language dashboards and action plans to support line managers in their native language. </a:t>
            </a:r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endParaRPr lang="en-GB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1470"/>
              </a:lnSpc>
            </a:pPr>
            <a:endParaRPr lang="en-US" sz="1100">
              <a:solidFill>
                <a:srgbClr val="3D5E8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 – Dashboards &amp; ACT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D7EEDCFC-5D31-AFE4-CDBE-BA5C7C0E1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60" y="1304746"/>
            <a:ext cx="3070510" cy="281436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97BEDBE-70FE-6B13-9568-6385CBD1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146" y="1304746"/>
            <a:ext cx="3823226" cy="28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1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">
            <a:extLst>
              <a:ext uri="{FF2B5EF4-FFF2-40B4-BE49-F238E27FC236}">
                <a16:creationId xmlns:a16="http://schemas.microsoft.com/office/drawing/2014/main" id="{B4DD3B1C-8E92-D7B2-04E4-E77B46A78364}"/>
              </a:ext>
            </a:extLst>
          </p:cNvPr>
          <p:cNvSpPr txBox="1"/>
          <p:nvPr/>
        </p:nvSpPr>
        <p:spPr>
          <a:xfrm>
            <a:off x="814954" y="308474"/>
            <a:ext cx="6955679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2000" b="1">
                <a:solidFill>
                  <a:srgbClr val="3D5E81"/>
                </a:solidFill>
                <a:latin typeface="Montserrat"/>
                <a:sym typeface="Montserrat Bold"/>
              </a:rPr>
              <a:t>People Science AI – Open API</a:t>
            </a:r>
            <a:endParaRPr lang="en-US">
              <a:solidFill>
                <a:srgbClr val="3D5E81"/>
              </a:solidFill>
              <a:ea typeface="Calibri"/>
              <a:cs typeface="Calibr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DA3613-18A3-0021-6CBA-30351A8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592" y="328234"/>
            <a:ext cx="279984" cy="279984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635CAF04-5EFF-802F-9A73-6D322E26FC95}"/>
              </a:ext>
            </a:extLst>
          </p:cNvPr>
          <p:cNvSpPr txBox="1"/>
          <p:nvPr/>
        </p:nvSpPr>
        <p:spPr>
          <a:xfrm>
            <a:off x="340751" y="1925391"/>
            <a:ext cx="218551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solidFill>
                  <a:srgbClr val="F67F00"/>
                </a:solidFill>
                <a:latin typeface="Montserrat"/>
                <a:ea typeface="+mn-lt"/>
                <a:cs typeface="+mn-lt"/>
                <a:sym typeface="Montserrat"/>
              </a:rPr>
              <a:t>Endpoint:</a:t>
            </a:r>
            <a:r>
              <a:rPr lang="en-GB" sz="1600" b="1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Available Surveys endpoint</a:t>
            </a:r>
            <a:endParaRPr lang="en-US" sz="160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46B5E9A2-6A55-362D-F132-3D5D387EC162}"/>
              </a:ext>
            </a:extLst>
          </p:cNvPr>
          <p:cNvSpPr txBox="1"/>
          <p:nvPr/>
        </p:nvSpPr>
        <p:spPr>
          <a:xfrm>
            <a:off x="340751" y="2550489"/>
            <a:ext cx="2185510" cy="16927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Shows all available open surveys for the user (Pulse, Lifecycle)</a:t>
            </a:r>
            <a:endParaRPr lang="en-US">
              <a:ea typeface="Calibri"/>
              <a:cs typeface="Calibri"/>
            </a:endParaRPr>
          </a:p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Example use case: </a:t>
            </a:r>
            <a:r>
              <a:rPr lang="en-GB" sz="1100" err="1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Hapi</a:t>
            </a:r>
            <a:r>
              <a:rPr lang="en-GB" sz="1100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 (Personal Group’s platform) calls our Available Surveys endpoint and we return either the email URL or the </a:t>
            </a:r>
            <a:r>
              <a:rPr lang="en-GB" sz="1100" err="1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Kioks</a:t>
            </a:r>
            <a:r>
              <a:rPr lang="en-GB" sz="1100">
                <a:solidFill>
                  <a:srgbClr val="D1D2D3"/>
                </a:solidFill>
                <a:ea typeface="+mn-lt"/>
                <a:cs typeface="+mn-lt"/>
                <a:sym typeface="Montserrat"/>
              </a:rPr>
              <a:t> URL (authenticated and non-authenticated) for them to display in their platform to their user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309B0A0-4CE9-DC78-A1ED-8CC130482117}"/>
              </a:ext>
            </a:extLst>
          </p:cNvPr>
          <p:cNvSpPr txBox="1"/>
          <p:nvPr/>
        </p:nvSpPr>
        <p:spPr>
          <a:xfrm>
            <a:off x="3122769" y="1946957"/>
            <a:ext cx="1452265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solidFill>
                  <a:srgbClr val="F67F00"/>
                </a:solidFill>
                <a:latin typeface="Montserrat"/>
                <a:ea typeface="+mn-lt"/>
                <a:cs typeface="+mn-lt"/>
                <a:sym typeface="Montserrat"/>
              </a:rPr>
              <a:t>Endpoint:</a:t>
            </a:r>
            <a:r>
              <a:rPr lang="en-GB" sz="1600" b="1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Respondent</a:t>
            </a:r>
            <a:endParaRPr lang="en-GB" sz="1600">
              <a:solidFill>
                <a:schemeClr val="bg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1FC7DBD5-74A2-4A22-81E3-843474C9D569}"/>
              </a:ext>
            </a:extLst>
          </p:cNvPr>
          <p:cNvSpPr txBox="1"/>
          <p:nvPr/>
        </p:nvSpPr>
        <p:spPr>
          <a:xfrm>
            <a:off x="3122769" y="2550489"/>
            <a:ext cx="3134733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Calibri"/>
                <a:cs typeface="Calibri"/>
              </a:rPr>
              <a:t>Add / Update respondents</a:t>
            </a:r>
          </a:p>
          <a:p>
            <a:pPr marL="285750" indent="-285750">
              <a:buFontTx/>
              <a:buAutoNum type="arabicPeriod"/>
            </a:pPr>
            <a:r>
              <a:rPr lang="en-GB" sz="1100">
                <a:solidFill>
                  <a:srgbClr val="D1D2D3"/>
                </a:solidFill>
                <a:latin typeface="Calibri"/>
                <a:ea typeface="+mn-lt"/>
                <a:cs typeface="Calibri"/>
                <a:sym typeface="Montserrat"/>
              </a:rPr>
              <a:t>Link Demographics</a:t>
            </a:r>
          </a:p>
          <a:p>
            <a:pPr marL="285750" indent="-285750">
              <a:buFontTx/>
              <a:buAutoNum type="arabicPeriod"/>
            </a:pPr>
            <a:r>
              <a:rPr lang="en-GB" sz="1100">
                <a:solidFill>
                  <a:srgbClr val="D1D2D3"/>
                </a:solidFill>
                <a:latin typeface="Calibri"/>
                <a:ea typeface="Calibri"/>
                <a:cs typeface="Calibri"/>
              </a:rPr>
              <a:t>Connect a respondent to a department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34437CB2-6314-621D-A796-F82CE0B104C8}"/>
              </a:ext>
            </a:extLst>
          </p:cNvPr>
          <p:cNvSpPr txBox="1"/>
          <p:nvPr/>
        </p:nvSpPr>
        <p:spPr>
          <a:xfrm>
            <a:off x="6973576" y="1946957"/>
            <a:ext cx="1657142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solidFill>
                  <a:srgbClr val="F67F00"/>
                </a:solidFill>
                <a:latin typeface="Montserrat"/>
                <a:ea typeface="+mn-lt"/>
                <a:cs typeface="+mn-lt"/>
                <a:sym typeface="Montserrat"/>
              </a:rPr>
              <a:t>Endpoint:</a:t>
            </a:r>
            <a:r>
              <a:rPr lang="en-GB" sz="1600" b="1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Demographics</a:t>
            </a:r>
            <a:endParaRPr lang="en-GB" sz="1600">
              <a:solidFill>
                <a:schemeClr val="bg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5B724C79-4132-9D7D-3F92-C911BF0E49F0}"/>
              </a:ext>
            </a:extLst>
          </p:cNvPr>
          <p:cNvSpPr txBox="1"/>
          <p:nvPr/>
        </p:nvSpPr>
        <p:spPr>
          <a:xfrm>
            <a:off x="6973576" y="2550489"/>
            <a:ext cx="1657142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Calibri"/>
                <a:cs typeface="Calibri"/>
              </a:rPr>
              <a:t>Add new demographics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36F513C4-6397-3112-68DE-8C81881E9FD6}"/>
              </a:ext>
            </a:extLst>
          </p:cNvPr>
          <p:cNvSpPr txBox="1"/>
          <p:nvPr/>
        </p:nvSpPr>
        <p:spPr>
          <a:xfrm>
            <a:off x="6986103" y="3678266"/>
            <a:ext cx="1366001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solidFill>
                  <a:srgbClr val="F67F00"/>
                </a:solidFill>
                <a:latin typeface="Montserrat"/>
                <a:ea typeface="+mn-lt"/>
                <a:cs typeface="+mn-lt"/>
                <a:sym typeface="Montserrat"/>
              </a:rPr>
              <a:t>Endpoint:</a:t>
            </a:r>
            <a:r>
              <a:rPr lang="en-GB" sz="1600" b="1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Distribution</a:t>
            </a:r>
            <a:endParaRPr lang="en-GB" sz="1600">
              <a:solidFill>
                <a:schemeClr val="bg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466C8056-8FEC-4AC9-00B0-2ECDF56729D1}"/>
              </a:ext>
            </a:extLst>
          </p:cNvPr>
          <p:cNvSpPr txBox="1"/>
          <p:nvPr/>
        </p:nvSpPr>
        <p:spPr>
          <a:xfrm>
            <a:off x="6986103" y="4281798"/>
            <a:ext cx="1549312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Calibri"/>
                <a:cs typeface="Calibri"/>
              </a:rPr>
              <a:t>Add users to lifecycle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637F95F3-5A19-516B-32A4-217F61FC1D7D}"/>
              </a:ext>
            </a:extLst>
          </p:cNvPr>
          <p:cNvSpPr txBox="1"/>
          <p:nvPr/>
        </p:nvSpPr>
        <p:spPr>
          <a:xfrm>
            <a:off x="340751" y="1289192"/>
            <a:ext cx="847201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Centralise your employee data for in-depth analysis and trend spotting.</a:t>
            </a:r>
            <a:endParaRPr lang="en-GB" sz="1600">
              <a:solidFill>
                <a:schemeClr val="bg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32A605B5-F887-6AED-087D-36FC23EA42A5}"/>
              </a:ext>
            </a:extLst>
          </p:cNvPr>
          <p:cNvSpPr txBox="1"/>
          <p:nvPr/>
        </p:nvSpPr>
        <p:spPr>
          <a:xfrm>
            <a:off x="3120072" y="3678266"/>
            <a:ext cx="3694022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solidFill>
                  <a:srgbClr val="F67F00"/>
                </a:solidFill>
                <a:latin typeface="Montserrat"/>
                <a:ea typeface="+mn-lt"/>
                <a:cs typeface="+mn-lt"/>
                <a:sym typeface="Montserrat"/>
              </a:rPr>
              <a:t>Endpoint:</a:t>
            </a:r>
            <a:endParaRPr lang="en-GB" sz="1600" b="1">
              <a:solidFill>
                <a:schemeClr val="bg1"/>
              </a:solidFill>
              <a:latin typeface="Montserrat"/>
              <a:ea typeface="+mn-lt"/>
              <a:cs typeface="+mn-lt"/>
              <a:sym typeface="Montserrat"/>
            </a:endParaRPr>
          </a:p>
          <a:p>
            <a:r>
              <a:rPr lang="en-GB" sz="160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Hierarchy/Departments</a:t>
            </a:r>
            <a:endParaRPr lang="en-GB" sz="1600">
              <a:solidFill>
                <a:schemeClr val="bg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535CC837-2612-E7D9-3DE8-896AD45F91B1}"/>
              </a:ext>
            </a:extLst>
          </p:cNvPr>
          <p:cNvSpPr txBox="1"/>
          <p:nvPr/>
        </p:nvSpPr>
        <p:spPr>
          <a:xfrm>
            <a:off x="3120072" y="4281798"/>
            <a:ext cx="3196577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Calibri"/>
                <a:cs typeface="Calibri"/>
              </a:rPr>
              <a:t>Create / amend / rename / change parent / delete</a:t>
            </a:r>
          </a:p>
          <a:p>
            <a:pPr marL="285750" indent="-285750">
              <a:buAutoNum type="arabicPeriod"/>
            </a:pPr>
            <a:r>
              <a:rPr lang="en-GB" sz="1100">
                <a:solidFill>
                  <a:srgbClr val="D1D2D3"/>
                </a:solidFill>
                <a:ea typeface="Calibri"/>
                <a:cs typeface="Calibri"/>
              </a:rPr>
              <a:t>New customers create every dept then update again once we generate parent ID</a:t>
            </a:r>
          </a:p>
        </p:txBody>
      </p:sp>
    </p:spTree>
    <p:extLst>
      <p:ext uri="{BB962C8B-B14F-4D97-AF65-F5344CB8AC3E}">
        <p14:creationId xmlns:p14="http://schemas.microsoft.com/office/powerpoint/2010/main" val="4059017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kBuzz">
      <a:dk1>
        <a:srgbClr val="414141"/>
      </a:dk1>
      <a:lt1>
        <a:srgbClr val="FFFFFF"/>
      </a:lt1>
      <a:dk2>
        <a:srgbClr val="F58220"/>
      </a:dk2>
      <a:lt2>
        <a:srgbClr val="0050FF"/>
      </a:lt2>
      <a:accent1>
        <a:srgbClr val="A400FF"/>
      </a:accent1>
      <a:accent2>
        <a:srgbClr val="EEC84B"/>
      </a:accent2>
      <a:accent3>
        <a:srgbClr val="00BF58"/>
      </a:accent3>
      <a:accent4>
        <a:srgbClr val="FF535E"/>
      </a:accent4>
      <a:accent5>
        <a:srgbClr val="F7F7F7"/>
      </a:accent5>
      <a:accent6>
        <a:srgbClr val="00D1FF"/>
      </a:accent6>
      <a:hlink>
        <a:srgbClr val="0050FF"/>
      </a:hlink>
      <a:folHlink>
        <a:srgbClr val="41414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6F9716FEE59E4AA3A628CCEBC19073" ma:contentTypeVersion="18" ma:contentTypeDescription="Create a new document." ma:contentTypeScope="" ma:versionID="60bb0649cad5d80f53b3892373ae6900">
  <xsd:schema xmlns:xsd="http://www.w3.org/2001/XMLSchema" xmlns:xs="http://www.w3.org/2001/XMLSchema" xmlns:p="http://schemas.microsoft.com/office/2006/metadata/properties" xmlns:ns2="81620fe5-f247-47ff-b090-6c448715e91d" xmlns:ns3="8e5e26ea-dcdf-4485-8285-7cf036401a8b" targetNamespace="http://schemas.microsoft.com/office/2006/metadata/properties" ma:root="true" ma:fieldsID="007aa6b279b14c41b3b65ae6e7f0e852" ns2:_="" ns3:_="">
    <xsd:import namespace="81620fe5-f247-47ff-b090-6c448715e91d"/>
    <xsd:import namespace="8e5e26ea-dcdf-4485-8285-7cf036401a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FolderNumber" minOccurs="0"/>
                <xsd:element ref="ns3:_Flow_SignoffStatu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20fe5-f247-47ff-b090-6c448715e9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dcc0ae3-cc35-45a2-9f81-bcbf22e54eee}" ma:internalName="TaxCatchAll" ma:showField="CatchAllData" ma:web="81620fe5-f247-47ff-b090-6c448715e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26ea-dcdf-4485-8285-7cf036401a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c534d9f-0413-4bd3-8d52-687287cd54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FolderNumber" ma:index="22" nillable="true" ma:displayName="Folder Number" ma:decimals="1" ma:format="Dropdown" ma:internalName="FolderNumber" ma:percentage="FALSE">
      <xsd:simpleType>
        <xsd:restriction base="dms:Number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F1D0C-2487-4986-B0A7-48DB28F300A7}">
  <ds:schemaRefs>
    <ds:schemaRef ds:uri="81620fe5-f247-47ff-b090-6c448715e91d"/>
    <ds:schemaRef ds:uri="8e5e26ea-dcdf-4485-8285-7cf036401a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F2680E-8949-47B1-98AC-6C79C683E6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1550</Words>
  <Application>Microsoft Office PowerPoint</Application>
  <PresentationFormat>On-screen Show (16:9)</PresentationFormat>
  <Paragraphs>288</Paragraphs>
  <Slides>17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Murray</dc:creator>
  <cp:lastModifiedBy>Lewis North</cp:lastModifiedBy>
  <cp:revision>10</cp:revision>
  <dcterms:created xsi:type="dcterms:W3CDTF">2023-08-02T14:16:45Z</dcterms:created>
  <dcterms:modified xsi:type="dcterms:W3CDTF">2024-11-05T11:38:47Z</dcterms:modified>
</cp:coreProperties>
</file>